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70" r:id="rId7"/>
    <p:sldId id="275" r:id="rId8"/>
    <p:sldId id="276" r:id="rId9"/>
    <p:sldId id="277" r:id="rId10"/>
    <p:sldId id="278" r:id="rId11"/>
    <p:sldId id="295" r:id="rId12"/>
    <p:sldId id="279" r:id="rId13"/>
    <p:sldId id="280" r:id="rId14"/>
    <p:sldId id="281" r:id="rId15"/>
    <p:sldId id="284" r:id="rId16"/>
    <p:sldId id="283" r:id="rId17"/>
    <p:sldId id="274" r:id="rId18"/>
    <p:sldId id="296" r:id="rId19"/>
    <p:sldId id="285" r:id="rId20"/>
    <p:sldId id="291" r:id="rId21"/>
    <p:sldId id="292" r:id="rId22"/>
    <p:sldId id="293" r:id="rId23"/>
    <p:sldId id="297" r:id="rId24"/>
    <p:sldId id="286" r:id="rId25"/>
    <p:sldId id="288" r:id="rId26"/>
    <p:sldId id="290" r:id="rId27"/>
    <p:sldId id="289" r:id="rId28"/>
  </p:sldIdLst>
  <p:sldSz cx="9144000" cy="5715000" type="screen16x10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3399"/>
    <a:srgbClr val="FF3333"/>
    <a:srgbClr val="3E5994"/>
    <a:srgbClr val="000066"/>
    <a:srgbClr val="0099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89" autoAdjust="0"/>
    <p:restoredTop sz="86429" autoAdjust="0"/>
  </p:normalViewPr>
  <p:slideViewPr>
    <p:cSldViewPr snapToGrid="0" snapToObjects="1">
      <p:cViewPr varScale="1">
        <p:scale>
          <a:sx n="111" d="100"/>
          <a:sy n="111" d="100"/>
        </p:scale>
        <p:origin x="-798" y="-9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810000"/>
            <a:ext cx="7848600" cy="63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4508500"/>
            <a:ext cx="7848600" cy="381000"/>
          </a:xfrm>
        </p:spPr>
        <p:txBody>
          <a:bodyPr anchor="ctr"/>
          <a:lstStyle>
            <a:lvl1pPr marL="0" indent="0">
              <a:buFontTx/>
              <a:buNone/>
              <a:tabLst>
                <a:tab pos="4919663" algn="l"/>
              </a:tabLst>
              <a:defRPr sz="2400"/>
            </a:lvl1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3174" name="Rectangle 102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75" name="Rectangle 10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76" name="Rectangle 10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15D14E5-C5D2-4BAC-833D-F8CE137888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CFD3-0F09-4866-832E-1D45F91932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5924550" y="127000"/>
            <a:ext cx="1924050" cy="50165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52400" y="127000"/>
            <a:ext cx="5619750" cy="50165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FCE17-F001-446A-84F4-604B80CBF0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E4DBC-BE5D-4E2B-8A37-A7F322D42E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EAC55-AAD7-45B3-A030-B7CECD01AD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52400" y="1206500"/>
            <a:ext cx="3771900" cy="393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076700" y="1206500"/>
            <a:ext cx="3771900" cy="393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2D29F-3ACB-4D35-9473-267924016E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16686-F3F5-462C-8304-BB7DB2410A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B73F3-0937-4CF8-BB1D-DD35165998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57D87-179B-4909-BE40-A6AA2674CD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29C07-ADA6-4092-B03A-FD4D0418D6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8F248-D497-45EE-B613-AC6D044CCA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27000"/>
            <a:ext cx="74676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06500"/>
            <a:ext cx="76962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1" y="5397500"/>
            <a:ext cx="24034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87638" y="5397500"/>
            <a:ext cx="2895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54" name="Rectangle 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15000" y="5397500"/>
            <a:ext cx="2171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00150F5-A75D-4FE9-A6AD-63D21296695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500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image" Target="../media/image8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jpeg"/><Relationship Id="rId7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hu-H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Labtech Ltd.</a:t>
            </a:r>
            <a:endParaRPr lang="hu-H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hu-HU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PC-Based</a:t>
            </a:r>
            <a:r>
              <a:rPr lang="hu-HU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ECG Systems</a:t>
            </a:r>
            <a:endParaRPr lang="hu-HU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0" name="Picture 6" descr="W:\14-GRAFIKAI-munkák\01-TakacsKalman\06-Animációk\05-Dia\tmp-kepek\ab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50997" cy="4009628"/>
          </a:xfrm>
          <a:prstGeom prst="rect">
            <a:avLst/>
          </a:prstGeom>
          <a:noFill/>
        </p:spPr>
      </p:pic>
      <p:pic>
        <p:nvPicPr>
          <p:cNvPr id="1031" name="Picture 7" descr="W:\14-GRAFIKAI-munkák\01-TakacsKalman\06-Animációk\05-Dia\tmp-kepek\oldal_sa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9772" y="0"/>
            <a:ext cx="2264228" cy="5715000"/>
          </a:xfrm>
          <a:prstGeom prst="rect">
            <a:avLst/>
          </a:prstGeom>
          <a:noFill/>
        </p:spPr>
      </p:pic>
      <p:pic>
        <p:nvPicPr>
          <p:cNvPr id="1026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76132"/>
            <a:ext cx="3799235" cy="12854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8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C 0.03733 0.1425 0.07535 0.285 -0.03316 0.36611 C -0.14132 0.44723 -0.54583 0.46639 -0.64809 0.48667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2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Jobbra nyíl 18"/>
          <p:cNvSpPr/>
          <p:nvPr/>
        </p:nvSpPr>
        <p:spPr bwMode="auto">
          <a:xfrm rot="3460621">
            <a:off x="3216165" y="2860726"/>
            <a:ext cx="1296856" cy="22841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152400" y="127000"/>
            <a:ext cx="7467600" cy="698500"/>
          </a:xfrm>
        </p:spPr>
        <p:txBody>
          <a:bodyPr/>
          <a:lstStyle/>
          <a:p>
            <a:endParaRPr lang="hu-HU"/>
          </a:p>
        </p:txBody>
      </p:sp>
      <p:pic>
        <p:nvPicPr>
          <p:cNvPr id="5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674462" y="185709"/>
            <a:ext cx="4608512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3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Holter</a:t>
            </a:r>
            <a:r>
              <a:rPr lang="hu-HU" sz="3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20840" y="1089982"/>
            <a:ext cx="7275335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800" b="1" dirty="0" err="1" smtClean="0">
                <a:solidFill>
                  <a:srgbClr val="333399"/>
                </a:solidFill>
              </a:rPr>
              <a:t>Several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types</a:t>
            </a:r>
            <a:r>
              <a:rPr lang="hu-HU" sz="2800" b="1" dirty="0" smtClean="0">
                <a:solidFill>
                  <a:srgbClr val="333399"/>
                </a:solidFill>
              </a:rPr>
              <a:t> of </a:t>
            </a:r>
            <a:r>
              <a:rPr lang="hu-HU" sz="2800" b="1" dirty="0" err="1" smtClean="0">
                <a:solidFill>
                  <a:srgbClr val="333399"/>
                </a:solidFill>
              </a:rPr>
              <a:t>computed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parameters</a:t>
            </a:r>
            <a:endParaRPr lang="hu-HU" sz="2800" b="1" dirty="0" smtClean="0">
              <a:solidFill>
                <a:srgbClr val="333399"/>
              </a:solidFill>
            </a:endParaRPr>
          </a:p>
        </p:txBody>
      </p:sp>
      <p:pic>
        <p:nvPicPr>
          <p:cNvPr id="12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Szövegdoboz 13"/>
          <p:cNvSpPr txBox="1"/>
          <p:nvPr/>
        </p:nvSpPr>
        <p:spPr>
          <a:xfrm>
            <a:off x="257175" y="1990990"/>
            <a:ext cx="334327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Arrhythmia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analysis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57175" y="2476765"/>
            <a:ext cx="4114801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HR and </a:t>
            </a:r>
            <a:r>
              <a:rPr lang="hu-HU" sz="2400" b="1" dirty="0" err="1" smtClean="0">
                <a:solidFill>
                  <a:srgbClr val="333399"/>
                </a:solidFill>
              </a:rPr>
              <a:t>Patient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</a:p>
          <a:p>
            <a:pPr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   </a:t>
            </a:r>
            <a:r>
              <a:rPr lang="hu-HU" sz="2400" b="1" dirty="0" err="1" smtClean="0">
                <a:solidFill>
                  <a:srgbClr val="333399"/>
                </a:solidFill>
              </a:rPr>
              <a:t>motion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graphs</a:t>
            </a:r>
            <a:endParaRPr lang="hu-HU" sz="2400" b="1" dirty="0">
              <a:solidFill>
                <a:srgbClr val="333399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57175" y="4385290"/>
            <a:ext cx="23336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SAECG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257175" y="3857890"/>
            <a:ext cx="3400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ST </a:t>
            </a:r>
            <a:r>
              <a:rPr lang="hu-HU" sz="2400" b="1" dirty="0" err="1" smtClean="0">
                <a:solidFill>
                  <a:srgbClr val="333399"/>
                </a:solidFill>
              </a:rPr>
              <a:t>level</a:t>
            </a:r>
            <a:r>
              <a:rPr lang="hu-HU" sz="2400" b="1" dirty="0" smtClean="0">
                <a:solidFill>
                  <a:srgbClr val="333399"/>
                </a:solidFill>
              </a:rPr>
              <a:t> and </a:t>
            </a:r>
            <a:r>
              <a:rPr lang="hu-HU" sz="2400" b="1" dirty="0" err="1" smtClean="0">
                <a:solidFill>
                  <a:srgbClr val="333399"/>
                </a:solidFill>
              </a:rPr>
              <a:t>slope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257175" y="3332540"/>
            <a:ext cx="27908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QT, </a:t>
            </a:r>
            <a:r>
              <a:rPr lang="hu-HU" sz="2400" b="1" dirty="0" err="1" smtClean="0">
                <a:solidFill>
                  <a:srgbClr val="333399"/>
                </a:solidFill>
              </a:rPr>
              <a:t>QTc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graphs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pic>
        <p:nvPicPr>
          <p:cNvPr id="3075" name="Picture 3" descr="W:\14-GRAFIKAI-munkák\01-TakacsKalman\06-Animációk\05-Dia\FL-képek\Arrhytmia analys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6748" y="2017448"/>
            <a:ext cx="4345200" cy="3136853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050" name="Picture 2" descr="W:\14-GRAFIKAI-munkák\01-TakacsKalman\06-Animációk\05-Dia\FL-képek\hr,patient mov,qt,st,saec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6748" y="2017448"/>
            <a:ext cx="4345200" cy="3127570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9" name="Jobbra nyíl 38"/>
          <p:cNvSpPr/>
          <p:nvPr/>
        </p:nvSpPr>
        <p:spPr bwMode="auto">
          <a:xfrm rot="21117780">
            <a:off x="2896907" y="2541501"/>
            <a:ext cx="1378891" cy="20909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Jobbra nyíl 39"/>
          <p:cNvSpPr/>
          <p:nvPr/>
        </p:nvSpPr>
        <p:spPr bwMode="auto">
          <a:xfrm rot="20338828">
            <a:off x="2898757" y="3126701"/>
            <a:ext cx="1345993" cy="24640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Jobbra nyíl 40"/>
          <p:cNvSpPr/>
          <p:nvPr/>
        </p:nvSpPr>
        <p:spPr bwMode="auto">
          <a:xfrm rot="20843263">
            <a:off x="3277578" y="3872606"/>
            <a:ext cx="956620" cy="22989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Jobbra nyíl 41"/>
          <p:cNvSpPr/>
          <p:nvPr/>
        </p:nvSpPr>
        <p:spPr bwMode="auto">
          <a:xfrm rot="320043">
            <a:off x="1832672" y="4615317"/>
            <a:ext cx="2380512" cy="25632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000"/>
                            </p:stCondLst>
                            <p:childTnLst>
                              <p:par>
                                <p:cTn id="5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0"/>
                            </p:stCondLst>
                            <p:childTnLst>
                              <p:par>
                                <p:cTn id="6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6000"/>
                            </p:stCondLst>
                            <p:childTnLst>
                              <p:par>
                                <p:cTn id="7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8000"/>
                            </p:stCondLst>
                            <p:childTnLst>
                              <p:par>
                                <p:cTn id="86" presetID="2" presetClass="exit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/>
      <p:bldP spid="14" grpId="0"/>
      <p:bldP spid="14" grpId="1"/>
      <p:bldP spid="14" grpId="3"/>
      <p:bldP spid="15" grpId="1"/>
      <p:bldP spid="15" grpId="2"/>
      <p:bldP spid="15" grpId="3"/>
      <p:bldP spid="16" grpId="1"/>
      <p:bldP spid="16" grpId="3"/>
      <p:bldP spid="17" grpId="1"/>
      <p:bldP spid="17" grpId="2"/>
      <p:bldP spid="17" grpId="3"/>
      <p:bldP spid="18" grpId="1"/>
      <p:bldP spid="18" grpId="2"/>
      <p:bldP spid="18" grpId="3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152400" y="127000"/>
            <a:ext cx="7467600" cy="698500"/>
          </a:xfrm>
        </p:spPr>
        <p:txBody>
          <a:bodyPr/>
          <a:lstStyle/>
          <a:p>
            <a:endParaRPr lang="hu-HU"/>
          </a:p>
        </p:txBody>
      </p:sp>
      <p:pic>
        <p:nvPicPr>
          <p:cNvPr id="5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674462" y="185709"/>
            <a:ext cx="4608512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3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Holter</a:t>
            </a:r>
            <a:r>
              <a:rPr lang="hu-HU" sz="3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20840" y="1089982"/>
            <a:ext cx="7275335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800" b="1" dirty="0" err="1" smtClean="0">
                <a:solidFill>
                  <a:srgbClr val="333399"/>
                </a:solidFill>
              </a:rPr>
              <a:t>Several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types</a:t>
            </a:r>
            <a:r>
              <a:rPr lang="hu-HU" sz="2800" b="1" dirty="0" smtClean="0">
                <a:solidFill>
                  <a:srgbClr val="333399"/>
                </a:solidFill>
              </a:rPr>
              <a:t> of </a:t>
            </a:r>
            <a:r>
              <a:rPr lang="hu-HU" sz="2800" b="1" dirty="0" err="1" smtClean="0">
                <a:solidFill>
                  <a:srgbClr val="333399"/>
                </a:solidFill>
              </a:rPr>
              <a:t>computed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parameters</a:t>
            </a:r>
            <a:endParaRPr lang="hu-HU" sz="2800" b="1" dirty="0" smtClean="0">
              <a:solidFill>
                <a:srgbClr val="333399"/>
              </a:solidFill>
            </a:endParaRPr>
          </a:p>
        </p:txBody>
      </p:sp>
      <p:pic>
        <p:nvPicPr>
          <p:cNvPr id="12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Szövegdoboz 13"/>
          <p:cNvSpPr txBox="1"/>
          <p:nvPr/>
        </p:nvSpPr>
        <p:spPr>
          <a:xfrm>
            <a:off x="257175" y="2323827"/>
            <a:ext cx="334327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Atrial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fibrillation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57175" y="2906140"/>
            <a:ext cx="4114801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Heart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rate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turbulence</a:t>
            </a:r>
            <a:endParaRPr lang="hu-HU" sz="2400" b="1" dirty="0">
              <a:solidFill>
                <a:srgbClr val="333399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57175" y="3530155"/>
            <a:ext cx="3570358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Microvolt</a:t>
            </a:r>
            <a:r>
              <a:rPr lang="hu-HU" sz="2400" b="1" dirty="0" smtClean="0">
                <a:solidFill>
                  <a:srgbClr val="333399"/>
                </a:solidFill>
              </a:rPr>
              <a:t> T </a:t>
            </a:r>
            <a:r>
              <a:rPr lang="hu-HU" sz="2400" b="1" dirty="0" err="1" smtClean="0">
                <a:solidFill>
                  <a:srgbClr val="333399"/>
                </a:solidFill>
              </a:rPr>
              <a:t>alternans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57175" y="4125425"/>
            <a:ext cx="3400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Pacemaker </a:t>
            </a:r>
            <a:r>
              <a:rPr lang="hu-HU" sz="2400" b="1" dirty="0" err="1" smtClean="0">
                <a:solidFill>
                  <a:srgbClr val="333399"/>
                </a:solidFill>
              </a:rPr>
              <a:t>analysis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257174" y="4719262"/>
            <a:ext cx="400488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Blood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pressure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graphs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pic>
        <p:nvPicPr>
          <p:cNvPr id="3074" name="Picture 2" descr="W:\14-GRAFIKAI-munkák\01-TakacsKalman\06-Animációk\05-Dia\FL-képek\Atrial fibrill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6590" y="6095419"/>
            <a:ext cx="4345200" cy="3133391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" name="Picture 3" descr="W:\14-GRAFIKAI-munkák\01-TakacsKalman\06-Animációk\05-Dia\FL-képek\h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990" y="-3014872"/>
            <a:ext cx="4345200" cy="2736124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76" name="Picture 4" descr="W:\14-GRAFIKAI-munkák\01-TakacsKalman\06-Animációk\05-Dia\FL-képek\t alternan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8800" y="-3533306"/>
            <a:ext cx="4345200" cy="3254558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77" name="Picture 5" descr="W:\14-GRAFIKAI-munkák\01-TakacsKalman\06-Animációk\05-Dia\FL-képek\pacemaker his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56838" y="-3134925"/>
            <a:ext cx="4345200" cy="3134925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78" name="Picture 6" descr="W:\14-GRAFIKAI-munkák\01-TakacsKalman\06-Animációk\05-Dia\FL-képek\pacemaker summar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179382">
            <a:off x="11134995" y="1236457"/>
            <a:ext cx="2432095" cy="1133789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79" name="Picture 7" descr="W:\14-GRAFIKAI-munkák\01-TakacsKalman\06-Animációk\05-Dia\FL-képek\BP-graph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4440615" y="0"/>
            <a:ext cx="2880000" cy="1562034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82" name="Picture 10" descr="W:\14-GRAFIKAI-munkák\01-TakacsKalman\06-Animációk\05-Dia\FL-képek\BP-scatte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4469190" y="1653240"/>
            <a:ext cx="2880000" cy="1553806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3" name="Szövegdoboz 22"/>
          <p:cNvSpPr txBox="1"/>
          <p:nvPr/>
        </p:nvSpPr>
        <p:spPr>
          <a:xfrm>
            <a:off x="243990" y="1783767"/>
            <a:ext cx="4191001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HRV </a:t>
            </a:r>
            <a:r>
              <a:rPr lang="hu-HU" sz="2400" b="1" dirty="0" err="1" smtClean="0">
                <a:solidFill>
                  <a:srgbClr val="333399"/>
                </a:solidFill>
              </a:rPr>
              <a:t>time</a:t>
            </a:r>
            <a:r>
              <a:rPr lang="hu-HU" sz="2400" b="1" dirty="0" smtClean="0">
                <a:solidFill>
                  <a:srgbClr val="333399"/>
                </a:solidFill>
              </a:rPr>
              <a:t> and </a:t>
            </a:r>
            <a:r>
              <a:rPr lang="hu-HU" sz="2400" b="1" dirty="0" err="1" smtClean="0">
                <a:solidFill>
                  <a:srgbClr val="333399"/>
                </a:solidFill>
              </a:rPr>
              <a:t>frequency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pic>
        <p:nvPicPr>
          <p:cNvPr id="25" name="Picture 12" descr="W:\14-GRAFIKAI-munkák\01-TakacsKalman\06-Animációk\05-Dia\FL-képek\HRV tim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371088" y="3639634"/>
            <a:ext cx="4345200" cy="3130488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6" name="Picture 13" descr="W:\14-GRAFIKAI-munkák\01-TakacsKalman\06-Animációk\05-Dia\FL-képek\HRV time-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961654">
            <a:off x="9144000" y="7009202"/>
            <a:ext cx="1800000" cy="130582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4" name="Picture 11" descr="W:\14-GRAFIKAI-munkák\01-TakacsKalman\06-Animációk\05-Dia\FL-képek\HRV freq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035225">
            <a:off x="11543688" y="7012472"/>
            <a:ext cx="1800000" cy="130255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80" name="Picture 8" descr="W:\14-GRAFIKAI-munkák\01-TakacsKalman\06-Animációk\05-Dia\FL-képek\BP-Histograms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9820431">
            <a:off x="-4387990" y="-3600450"/>
            <a:ext cx="2880000" cy="1548810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81" name="Picture 9" descr="W:\14-GRAFIKAI-munkák\01-TakacsKalman\06-Animációk\05-Dia\FL-képek\BP-piecharts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300026">
            <a:off x="-4400551" y="-1946240"/>
            <a:ext cx="2880000" cy="1561642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83" name="Picture 11" descr="W:\14-GRAFIKAI-munkák\01-TakacsKalman\06-Animációk\05-Dia\FL-képek\BP-Statistics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973200">
            <a:off x="-4554915" y="4014929"/>
            <a:ext cx="2880000" cy="1557196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84" name="Picture 12" descr="W:\14-GRAFIKAI-munkák\01-TakacsKalman\06-Animációk\05-Dia\FL-képek\BP-table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250273">
            <a:off x="-4583490" y="5715000"/>
            <a:ext cx="2880000" cy="1545934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31" name="Csoportba foglalás 30"/>
          <p:cNvGrpSpPr/>
          <p:nvPr/>
        </p:nvGrpSpPr>
        <p:grpSpPr>
          <a:xfrm>
            <a:off x="6336155" y="2349667"/>
            <a:ext cx="1698152" cy="373109"/>
            <a:chOff x="6336155" y="2349667"/>
            <a:chExt cx="1698152" cy="373109"/>
          </a:xfrm>
        </p:grpSpPr>
        <p:sp>
          <p:nvSpPr>
            <p:cNvPr id="29" name="Szövegdoboz 28"/>
            <p:cNvSpPr txBox="1"/>
            <p:nvPr/>
          </p:nvSpPr>
          <p:spPr>
            <a:xfrm>
              <a:off x="6336155" y="234966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AF</a:t>
              </a:r>
              <a:endParaRPr lang="hu-H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0" name="Szövegdoboz 29"/>
            <p:cNvSpPr txBox="1"/>
            <p:nvPr/>
          </p:nvSpPr>
          <p:spPr>
            <a:xfrm>
              <a:off x="7541864" y="235344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AF</a:t>
              </a:r>
              <a:endParaRPr lang="hu-H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C -0.1342 0.035 -0.27223 0.05778 -0.37275 0.02528 C -0.47327 -0.00722 -0.57153 -0.14166 -0.60295 -0.19583 C -0.63438 -0.25 -0.57014 -0.27861 -0.56146 -0.30055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" y="-1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5E-6 4.44444E-6 C -0.11962 -0.1 -0.23872 -0.19973 -0.32466 -0.2675 C -0.41042 -0.33528 -0.47917 -0.36139 -0.51545 -0.40695 C -0.55156 -0.4525 -0.54861 -0.5175 -0.54219 -0.54056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" y="-2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88889E-6 -3.33333E-6 C -0.24878 -0.03833 -0.49757 -0.07611 -0.58541 -0.16611 C -0.67326 -0.25639 -0.53698 -0.50555 -0.52725 -0.54083 " pathEditMode="relative" rAng="0" ptsTypes="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" y="-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0.19375 -0.72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-36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4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400"/>
                            </p:stCondLst>
                            <p:childTnLst>
                              <p:par>
                                <p:cTn id="5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0.43125 0.90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4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4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400"/>
                            </p:stCondLst>
                            <p:childTnLst>
                              <p:par>
                                <p:cTn id="6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-0.06233 0.9538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47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4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400"/>
                            </p:stCondLst>
                            <p:childTnLst>
                              <p:par>
                                <p:cTn id="8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-0.59358 0.8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" y="44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562 -0.23139 C -0.15156 0.18305 -0.28715 0.59805 -0.37204 0.705 C -0.45694 0.8125 -0.50746 0.46083 -0.525 0.40888 " pathEditMode="relative" rAng="0" ptsTypes="aaA">
                                      <p:cBhvr>
                                        <p:cTn id="9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" y="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400"/>
                            </p:stCondLst>
                            <p:childTnLst>
                              <p:par>
                                <p:cTn id="96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400"/>
                            </p:stCondLst>
                            <p:childTnLst>
                              <p:par>
                                <p:cTn id="10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1.02813 0.28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" y="14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112E-17 5.55112E-17 L 1.04688 0.2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" y="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2900"/>
                            </p:stCondLst>
                            <p:childTnLst>
                              <p:par>
                                <p:cTn id="116" presetID="56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6 4.44444E-6 L 1.03803 0.97555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" y="488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56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4.72222E-6 -1.11111E-6 L 1.03437 0.9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" y="4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8400"/>
                            </p:stCondLst>
                            <p:childTnLst>
                              <p:par>
                                <p:cTn id="121" presetID="56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5.55112E-17 2.22222E-6 L 0.99063 -0.39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-198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56" presetClass="path" presetSubtype="0" accel="50000" decel="5000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5E-6 4.52526E-6 L 1.14376 -0.3573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" y="-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41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4" grpId="1"/>
      <p:bldP spid="14" grpId="2"/>
      <p:bldP spid="14" grpId="3"/>
      <p:bldP spid="15" grpId="0"/>
      <p:bldP spid="15" grpId="1"/>
      <p:bldP spid="15" grpId="2"/>
      <p:bldP spid="15" grpId="3"/>
      <p:bldP spid="16" grpId="0"/>
      <p:bldP spid="16" grpId="1"/>
      <p:bldP spid="16" grpId="2"/>
      <p:bldP spid="16" grpId="3"/>
      <p:bldP spid="17" grpId="0"/>
      <p:bldP spid="17" grpId="1"/>
      <p:bldP spid="17" grpId="2"/>
      <p:bldP spid="17" grpId="3"/>
      <p:bldP spid="18" grpId="0"/>
      <p:bldP spid="18" grpId="1"/>
      <p:bldP spid="18" grpId="3"/>
      <p:bldP spid="23" grpId="0"/>
      <p:bldP spid="23" grpId="1"/>
      <p:bldP spid="23" grpId="2"/>
      <p:bldP spid="23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Csoportba foglalás 89"/>
          <p:cNvGrpSpPr/>
          <p:nvPr/>
        </p:nvGrpSpPr>
        <p:grpSpPr>
          <a:xfrm rot="1400325">
            <a:off x="3417270" y="4202804"/>
            <a:ext cx="2547890" cy="584635"/>
            <a:chOff x="945547" y="5811992"/>
            <a:chExt cx="5051805" cy="572129"/>
          </a:xfrm>
        </p:grpSpPr>
        <p:cxnSp>
          <p:nvCxnSpPr>
            <p:cNvPr id="91" name="Egyenes összekötő 90"/>
            <p:cNvCxnSpPr/>
            <p:nvPr/>
          </p:nvCxnSpPr>
          <p:spPr bwMode="auto">
            <a:xfrm rot="20954186">
              <a:off x="945547" y="5811992"/>
              <a:ext cx="5051805" cy="548971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92" name="Szövegdoboz 91"/>
            <p:cNvSpPr txBox="1"/>
            <p:nvPr/>
          </p:nvSpPr>
          <p:spPr>
            <a:xfrm>
              <a:off x="2962836" y="6014789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i="1" dirty="0" smtClean="0">
                  <a:solidFill>
                    <a:srgbClr val="00B050"/>
                  </a:solidFill>
                </a:rPr>
                <a:t>Internet</a:t>
              </a:r>
              <a:endParaRPr lang="hu-HU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6" name="Csoportba foglalás 85"/>
          <p:cNvGrpSpPr/>
          <p:nvPr/>
        </p:nvGrpSpPr>
        <p:grpSpPr>
          <a:xfrm rot="19912626">
            <a:off x="3509754" y="2190694"/>
            <a:ext cx="3261547" cy="1828405"/>
            <a:chOff x="-2043445" y="5038529"/>
            <a:chExt cx="5754850" cy="1789294"/>
          </a:xfrm>
        </p:grpSpPr>
        <p:cxnSp>
          <p:nvCxnSpPr>
            <p:cNvPr id="87" name="Egyenes összekötő 86"/>
            <p:cNvCxnSpPr/>
            <p:nvPr/>
          </p:nvCxnSpPr>
          <p:spPr bwMode="auto">
            <a:xfrm rot="1772617" flipV="1">
              <a:off x="-2043445" y="5038529"/>
              <a:ext cx="5754850" cy="1789294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88" name="Szövegdoboz 87"/>
            <p:cNvSpPr txBox="1"/>
            <p:nvPr/>
          </p:nvSpPr>
          <p:spPr>
            <a:xfrm rot="21525308">
              <a:off x="1274365" y="5892023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i="1" dirty="0" smtClean="0">
                  <a:solidFill>
                    <a:srgbClr val="00B050"/>
                  </a:solidFill>
                </a:rPr>
                <a:t>Internet</a:t>
              </a:r>
              <a:endParaRPr lang="hu-HU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3" name="Csoportba foglalás 82"/>
          <p:cNvGrpSpPr/>
          <p:nvPr/>
        </p:nvGrpSpPr>
        <p:grpSpPr>
          <a:xfrm rot="2982165">
            <a:off x="4458337" y="3405629"/>
            <a:ext cx="2027522" cy="351156"/>
            <a:chOff x="899592" y="6052564"/>
            <a:chExt cx="3253308" cy="369332"/>
          </a:xfrm>
        </p:grpSpPr>
        <p:cxnSp>
          <p:nvCxnSpPr>
            <p:cNvPr id="84" name="Egyenes összekötő 83"/>
            <p:cNvCxnSpPr/>
            <p:nvPr/>
          </p:nvCxnSpPr>
          <p:spPr bwMode="auto">
            <a:xfrm>
              <a:off x="899592" y="6084332"/>
              <a:ext cx="3253308" cy="0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85" name="Szövegdoboz 84"/>
            <p:cNvSpPr txBox="1"/>
            <p:nvPr/>
          </p:nvSpPr>
          <p:spPr>
            <a:xfrm>
              <a:off x="1984889" y="6052564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i="1" dirty="0" smtClean="0">
                  <a:solidFill>
                    <a:srgbClr val="00B050"/>
                  </a:solidFill>
                </a:rPr>
                <a:t>Internet</a:t>
              </a:r>
              <a:endParaRPr lang="hu-HU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9" name="Csoportba foglalás 78"/>
          <p:cNvGrpSpPr/>
          <p:nvPr/>
        </p:nvGrpSpPr>
        <p:grpSpPr>
          <a:xfrm rot="20963061">
            <a:off x="5045401" y="2181923"/>
            <a:ext cx="1749876" cy="528527"/>
            <a:chOff x="929025" y="5904675"/>
            <a:chExt cx="3019732" cy="517221"/>
          </a:xfrm>
        </p:grpSpPr>
        <p:cxnSp>
          <p:nvCxnSpPr>
            <p:cNvPr id="77" name="Egyenes összekötő 76"/>
            <p:cNvCxnSpPr>
              <a:endCxn id="64" idx="1"/>
            </p:cNvCxnSpPr>
            <p:nvPr/>
          </p:nvCxnSpPr>
          <p:spPr bwMode="auto">
            <a:xfrm rot="636939" flipV="1">
              <a:off x="929025" y="5904675"/>
              <a:ext cx="3019732" cy="340302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78" name="Szövegdoboz 77"/>
            <p:cNvSpPr txBox="1"/>
            <p:nvPr/>
          </p:nvSpPr>
          <p:spPr>
            <a:xfrm>
              <a:off x="1984889" y="6052564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i="1" dirty="0" smtClean="0">
                  <a:solidFill>
                    <a:srgbClr val="00B050"/>
                  </a:solidFill>
                </a:rPr>
                <a:t>Internet</a:t>
              </a:r>
              <a:endParaRPr lang="hu-HU" i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152400" y="127000"/>
            <a:ext cx="7467600" cy="698500"/>
          </a:xfrm>
        </p:spPr>
        <p:txBody>
          <a:bodyPr/>
          <a:lstStyle/>
          <a:p>
            <a:endParaRPr lang="hu-HU"/>
          </a:p>
        </p:txBody>
      </p:sp>
      <p:pic>
        <p:nvPicPr>
          <p:cNvPr id="9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10" name="Szövegdoboz 9"/>
          <p:cNvSpPr txBox="1"/>
          <p:nvPr/>
        </p:nvSpPr>
        <p:spPr>
          <a:xfrm>
            <a:off x="674462" y="185709"/>
            <a:ext cx="4608512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3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Holter</a:t>
            </a:r>
            <a:r>
              <a:rPr lang="hu-HU" sz="3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20841" y="1089982"/>
            <a:ext cx="3551060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800" b="1" dirty="0" err="1" smtClean="0">
                <a:solidFill>
                  <a:srgbClr val="333399"/>
                </a:solidFill>
              </a:rPr>
              <a:t>Informatics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support</a:t>
            </a:r>
            <a:endParaRPr lang="hu-HU" sz="2800" b="1" dirty="0" smtClean="0">
              <a:solidFill>
                <a:srgbClr val="333399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38126" y="2129484"/>
            <a:ext cx="39147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Network </a:t>
            </a:r>
            <a:r>
              <a:rPr lang="hu-HU" sz="2400" b="1" dirty="0" err="1" smtClean="0">
                <a:solidFill>
                  <a:srgbClr val="333399"/>
                </a:solidFill>
              </a:rPr>
              <a:t>application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38126" y="2771775"/>
            <a:ext cx="42068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Record</a:t>
            </a:r>
            <a:r>
              <a:rPr lang="hu-HU" sz="2400" b="1" dirty="0" smtClean="0">
                <a:solidFill>
                  <a:srgbClr val="333399"/>
                </a:solidFill>
              </a:rPr>
              <a:t>, </a:t>
            </a:r>
            <a:r>
              <a:rPr lang="hu-HU" sz="2400" b="1" dirty="0" err="1" smtClean="0">
                <a:solidFill>
                  <a:srgbClr val="333399"/>
                </a:solidFill>
              </a:rPr>
              <a:t>report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forwarding</a:t>
            </a:r>
            <a:endParaRPr lang="hu-HU" sz="2400" b="1" dirty="0">
              <a:solidFill>
                <a:srgbClr val="333399"/>
              </a:solidFill>
            </a:endParaRPr>
          </a:p>
        </p:txBody>
      </p:sp>
      <p:pic>
        <p:nvPicPr>
          <p:cNvPr id="16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Szövegdoboz 16"/>
          <p:cNvSpPr txBox="1"/>
          <p:nvPr/>
        </p:nvSpPr>
        <p:spPr>
          <a:xfrm>
            <a:off x="238126" y="3385840"/>
            <a:ext cx="24669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Interfaces</a:t>
            </a:r>
            <a:endParaRPr lang="hu-HU" sz="2400" b="1" dirty="0">
              <a:solidFill>
                <a:srgbClr val="333399"/>
              </a:solidFill>
            </a:endParaRPr>
          </a:p>
        </p:txBody>
      </p:sp>
      <p:grpSp>
        <p:nvGrpSpPr>
          <p:cNvPr id="36" name="Csoportba foglalás 35"/>
          <p:cNvGrpSpPr/>
          <p:nvPr/>
        </p:nvGrpSpPr>
        <p:grpSpPr>
          <a:xfrm>
            <a:off x="4175956" y="1165312"/>
            <a:ext cx="3955394" cy="3789712"/>
            <a:chOff x="4175956" y="1165312"/>
            <a:chExt cx="3955394" cy="3789712"/>
          </a:xfrm>
        </p:grpSpPr>
        <p:cxnSp>
          <p:nvCxnSpPr>
            <p:cNvPr id="21" name="Egyenes összekötő 20"/>
            <p:cNvCxnSpPr/>
            <p:nvPr/>
          </p:nvCxnSpPr>
          <p:spPr bwMode="auto">
            <a:xfrm rot="16200000" flipV="1">
              <a:off x="6155091" y="2382597"/>
              <a:ext cx="1718022" cy="1211796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Egyenes összekötő 18"/>
            <p:cNvCxnSpPr/>
            <p:nvPr/>
          </p:nvCxnSpPr>
          <p:spPr bwMode="auto">
            <a:xfrm rot="5400000" flipH="1" flipV="1">
              <a:off x="4595088" y="2394429"/>
              <a:ext cx="1718021" cy="1188132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pic>
          <p:nvPicPr>
            <p:cNvPr id="10242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5631542" y="1542488"/>
              <a:ext cx="1147082" cy="1029824"/>
            </a:xfrm>
            <a:prstGeom prst="rect">
              <a:avLst/>
            </a:prstGeom>
            <a:noFill/>
          </p:spPr>
        </p:pic>
        <p:pic>
          <p:nvPicPr>
            <p:cNvPr id="14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4175956" y="3625288"/>
              <a:ext cx="1147082" cy="1029824"/>
            </a:xfrm>
            <a:prstGeom prst="rect">
              <a:avLst/>
            </a:prstGeom>
            <a:noFill/>
          </p:spPr>
        </p:pic>
        <p:pic>
          <p:nvPicPr>
            <p:cNvPr id="15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984268" y="3625288"/>
              <a:ext cx="1147082" cy="1029824"/>
            </a:xfrm>
            <a:prstGeom prst="rect">
              <a:avLst/>
            </a:prstGeom>
            <a:noFill/>
          </p:spPr>
        </p:pic>
        <p:sp>
          <p:nvSpPr>
            <p:cNvPr id="22" name="Szövegdoboz 21"/>
            <p:cNvSpPr txBox="1"/>
            <p:nvPr/>
          </p:nvSpPr>
          <p:spPr>
            <a:xfrm>
              <a:off x="4211960" y="4585692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CLIENT</a:t>
              </a:r>
              <a:endParaRPr lang="hu-HU" b="1" dirty="0"/>
            </a:p>
          </p:txBody>
        </p:sp>
        <p:sp>
          <p:nvSpPr>
            <p:cNvPr id="23" name="Szövegdoboz 22"/>
            <p:cNvSpPr txBox="1"/>
            <p:nvPr/>
          </p:nvSpPr>
          <p:spPr>
            <a:xfrm>
              <a:off x="7056276" y="4585692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CLIENT</a:t>
              </a:r>
              <a:endParaRPr lang="hu-HU" b="1" dirty="0"/>
            </a:p>
          </p:txBody>
        </p:sp>
        <p:sp>
          <p:nvSpPr>
            <p:cNvPr id="24" name="Szövegdoboz 23"/>
            <p:cNvSpPr txBox="1"/>
            <p:nvPr/>
          </p:nvSpPr>
          <p:spPr>
            <a:xfrm>
              <a:off x="5616116" y="1165312"/>
              <a:ext cx="1129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SERVER</a:t>
              </a:r>
              <a:endParaRPr lang="hu-HU" b="1" dirty="0"/>
            </a:p>
          </p:txBody>
        </p:sp>
      </p:grpSp>
      <p:sp>
        <p:nvSpPr>
          <p:cNvPr id="25" name="Szövegdoboz 24"/>
          <p:cNvSpPr txBox="1"/>
          <p:nvPr/>
        </p:nvSpPr>
        <p:spPr>
          <a:xfrm rot="18303369">
            <a:off x="4240376" y="384889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Record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6" name="Szövegdoboz 25"/>
          <p:cNvSpPr txBox="1"/>
          <p:nvPr/>
        </p:nvSpPr>
        <p:spPr>
          <a:xfrm rot="18303369">
            <a:off x="5450768" y="198573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Record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 rot="3263348">
            <a:off x="5957659" y="195449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Record</a:t>
            </a:r>
            <a:endParaRPr lang="hu-HU" b="1" dirty="0">
              <a:solidFill>
                <a:srgbClr val="FF0000"/>
              </a:solidFill>
            </a:endParaRPr>
          </a:p>
        </p:txBody>
      </p:sp>
      <p:grpSp>
        <p:nvGrpSpPr>
          <p:cNvPr id="38" name="Csoportba foglalás 37"/>
          <p:cNvGrpSpPr/>
          <p:nvPr/>
        </p:nvGrpSpPr>
        <p:grpSpPr>
          <a:xfrm>
            <a:off x="4281134" y="2014890"/>
            <a:ext cx="1262974" cy="779526"/>
            <a:chOff x="3635895" y="1396660"/>
            <a:chExt cx="1262974" cy="779526"/>
          </a:xfrm>
        </p:grpSpPr>
        <p:pic>
          <p:nvPicPr>
            <p:cNvPr id="30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966804" y="1642526"/>
              <a:ext cx="594424" cy="533660"/>
            </a:xfrm>
            <a:prstGeom prst="rect">
              <a:avLst/>
            </a:prstGeom>
            <a:noFill/>
          </p:spPr>
        </p:pic>
        <p:sp>
          <p:nvSpPr>
            <p:cNvPr id="34" name="Szövegdoboz 33"/>
            <p:cNvSpPr txBox="1"/>
            <p:nvPr/>
          </p:nvSpPr>
          <p:spPr>
            <a:xfrm>
              <a:off x="3635895" y="1396660"/>
              <a:ext cx="12629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600" b="1" dirty="0" smtClean="0"/>
                <a:t>FTP Server</a:t>
              </a:r>
              <a:endParaRPr lang="hu-HU" sz="1600" b="1" dirty="0"/>
            </a:p>
          </p:txBody>
        </p:sp>
      </p:grpSp>
      <p:grpSp>
        <p:nvGrpSpPr>
          <p:cNvPr id="55" name="Csoportba foglalás 54"/>
          <p:cNvGrpSpPr/>
          <p:nvPr/>
        </p:nvGrpSpPr>
        <p:grpSpPr>
          <a:xfrm>
            <a:off x="3381345" y="6084332"/>
            <a:ext cx="3955394" cy="3789712"/>
            <a:chOff x="4175956" y="1165312"/>
            <a:chExt cx="3955394" cy="3789712"/>
          </a:xfrm>
        </p:grpSpPr>
        <p:cxnSp>
          <p:nvCxnSpPr>
            <p:cNvPr id="56" name="Egyenes összekötő 55"/>
            <p:cNvCxnSpPr/>
            <p:nvPr/>
          </p:nvCxnSpPr>
          <p:spPr bwMode="auto">
            <a:xfrm rot="16200000" flipV="1">
              <a:off x="6155091" y="2382597"/>
              <a:ext cx="1718022" cy="1211796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Egyenes összekötő 56"/>
            <p:cNvCxnSpPr/>
            <p:nvPr/>
          </p:nvCxnSpPr>
          <p:spPr bwMode="auto">
            <a:xfrm rot="5400000" flipH="1" flipV="1">
              <a:off x="4595088" y="2394429"/>
              <a:ext cx="1718021" cy="1188132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pic>
          <p:nvPicPr>
            <p:cNvPr id="58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5631542" y="1542488"/>
              <a:ext cx="1147082" cy="1029824"/>
            </a:xfrm>
            <a:prstGeom prst="rect">
              <a:avLst/>
            </a:prstGeom>
            <a:noFill/>
          </p:spPr>
        </p:pic>
        <p:pic>
          <p:nvPicPr>
            <p:cNvPr id="59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4175956" y="3625288"/>
              <a:ext cx="1147082" cy="1029824"/>
            </a:xfrm>
            <a:prstGeom prst="rect">
              <a:avLst/>
            </a:prstGeom>
            <a:noFill/>
          </p:spPr>
        </p:pic>
        <p:pic>
          <p:nvPicPr>
            <p:cNvPr id="60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984268" y="3625288"/>
              <a:ext cx="1147082" cy="1029824"/>
            </a:xfrm>
            <a:prstGeom prst="rect">
              <a:avLst/>
            </a:prstGeom>
            <a:noFill/>
          </p:spPr>
        </p:pic>
        <p:sp>
          <p:nvSpPr>
            <p:cNvPr id="61" name="Szövegdoboz 60"/>
            <p:cNvSpPr txBox="1"/>
            <p:nvPr/>
          </p:nvSpPr>
          <p:spPr>
            <a:xfrm>
              <a:off x="4211960" y="4585692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CLIENT</a:t>
              </a:r>
              <a:endParaRPr lang="hu-HU" b="1" dirty="0"/>
            </a:p>
          </p:txBody>
        </p:sp>
        <p:sp>
          <p:nvSpPr>
            <p:cNvPr id="62" name="Szövegdoboz 61"/>
            <p:cNvSpPr txBox="1"/>
            <p:nvPr/>
          </p:nvSpPr>
          <p:spPr>
            <a:xfrm>
              <a:off x="7056276" y="4585692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CLIENT</a:t>
              </a:r>
              <a:endParaRPr lang="hu-HU" b="1" dirty="0"/>
            </a:p>
          </p:txBody>
        </p:sp>
        <p:sp>
          <p:nvSpPr>
            <p:cNvPr id="63" name="Szövegdoboz 62"/>
            <p:cNvSpPr txBox="1"/>
            <p:nvPr/>
          </p:nvSpPr>
          <p:spPr>
            <a:xfrm>
              <a:off x="5616116" y="1165312"/>
              <a:ext cx="1129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SERVER</a:t>
              </a:r>
              <a:endParaRPr lang="hu-HU" b="1" dirty="0"/>
            </a:p>
          </p:txBody>
        </p:sp>
      </p:grpSp>
      <p:pic>
        <p:nvPicPr>
          <p:cNvPr id="67" name="Picture 10" descr="http://www-03.ibm.com/software/lotus/symphony/gallery.nsf/atom_clipArt/D888798EE378C60E852575960033C063/$File/Folder04-Yello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2275" y="1874802"/>
            <a:ext cx="540000" cy="383773"/>
          </a:xfrm>
          <a:prstGeom prst="rect">
            <a:avLst/>
          </a:prstGeom>
          <a:noFill/>
        </p:spPr>
      </p:pic>
      <p:pic>
        <p:nvPicPr>
          <p:cNvPr id="68" name="Picture 10" descr="http://www-03.ibm.com/software/lotus/symphony/gallery.nsf/atom_clipArt/D888798EE378C60E852575960033C063/$File/Folder04-Yello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4537" y="2486473"/>
            <a:ext cx="540000" cy="383773"/>
          </a:xfrm>
          <a:prstGeom prst="rect">
            <a:avLst/>
          </a:prstGeom>
          <a:noFill/>
        </p:spPr>
      </p:pic>
      <p:grpSp>
        <p:nvGrpSpPr>
          <p:cNvPr id="69" name="Csoportba foglalás 68"/>
          <p:cNvGrpSpPr/>
          <p:nvPr/>
        </p:nvGrpSpPr>
        <p:grpSpPr>
          <a:xfrm>
            <a:off x="2425941" y="3707187"/>
            <a:ext cx="1428596" cy="833448"/>
            <a:chOff x="3470273" y="1642526"/>
            <a:chExt cx="1428596" cy="833448"/>
          </a:xfrm>
        </p:grpSpPr>
        <p:pic>
          <p:nvPicPr>
            <p:cNvPr id="70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966804" y="1642526"/>
              <a:ext cx="594424" cy="533660"/>
            </a:xfrm>
            <a:prstGeom prst="rect">
              <a:avLst/>
            </a:prstGeom>
            <a:noFill/>
          </p:spPr>
        </p:pic>
        <p:sp>
          <p:nvSpPr>
            <p:cNvPr id="71" name="Szövegdoboz 70"/>
            <p:cNvSpPr txBox="1"/>
            <p:nvPr/>
          </p:nvSpPr>
          <p:spPr>
            <a:xfrm>
              <a:off x="3470273" y="2137420"/>
              <a:ext cx="1428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dirty="0" smtClean="0"/>
                <a:t>Email Server</a:t>
              </a:r>
              <a:endParaRPr lang="hu-HU" sz="1600" b="1" dirty="0"/>
            </a:p>
          </p:txBody>
        </p:sp>
      </p:grpSp>
      <p:pic>
        <p:nvPicPr>
          <p:cNvPr id="72" name="Picture 8" descr="http://www.idownloadblog.com/wp-content/uploads/2011/02/Gmail-Ic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1345" y="3707187"/>
            <a:ext cx="540000" cy="3771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96" name="Szövegdoboz 95"/>
          <p:cNvSpPr txBox="1"/>
          <p:nvPr/>
        </p:nvSpPr>
        <p:spPr>
          <a:xfrm rot="3352414">
            <a:off x="7156927" y="371029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Record</a:t>
            </a:r>
            <a:endParaRPr lang="hu-HU" b="1" dirty="0">
              <a:solidFill>
                <a:srgbClr val="FF0000"/>
              </a:solidFill>
            </a:endParaRPr>
          </a:p>
        </p:txBody>
      </p:sp>
      <p:grpSp>
        <p:nvGrpSpPr>
          <p:cNvPr id="98" name="Csoportba foglalás 97"/>
          <p:cNvGrpSpPr/>
          <p:nvPr/>
        </p:nvGrpSpPr>
        <p:grpSpPr>
          <a:xfrm>
            <a:off x="10037146" y="1663326"/>
            <a:ext cx="2971208" cy="2495996"/>
            <a:chOff x="8352420" y="3522091"/>
            <a:chExt cx="2971208" cy="2495996"/>
          </a:xfrm>
        </p:grpSpPr>
        <p:sp>
          <p:nvSpPr>
            <p:cNvPr id="97" name="Folyamatábra: Lyukszalag 96"/>
            <p:cNvSpPr/>
            <p:nvPr/>
          </p:nvSpPr>
          <p:spPr bwMode="auto">
            <a:xfrm>
              <a:off x="8352420" y="3522091"/>
              <a:ext cx="2971208" cy="2495996"/>
            </a:xfrm>
            <a:prstGeom prst="flowChartPunchedTap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Szövegdoboz 72"/>
            <p:cNvSpPr txBox="1"/>
            <p:nvPr/>
          </p:nvSpPr>
          <p:spPr>
            <a:xfrm>
              <a:off x="8655036" y="4084385"/>
              <a:ext cx="13821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smtClean="0">
                  <a:ln w="1905"/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DICOM</a:t>
              </a:r>
              <a:endParaRPr lang="hu-HU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74" name="Szövegdoboz 73"/>
            <p:cNvSpPr txBox="1"/>
            <p:nvPr/>
          </p:nvSpPr>
          <p:spPr>
            <a:xfrm>
              <a:off x="10037146" y="4549688"/>
              <a:ext cx="94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smtClean="0">
                  <a:ln w="1905"/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GDT</a:t>
              </a:r>
              <a:endParaRPr lang="hu-HU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75" name="Szövegdoboz 74"/>
            <p:cNvSpPr txBox="1"/>
            <p:nvPr/>
          </p:nvSpPr>
          <p:spPr>
            <a:xfrm>
              <a:off x="8655036" y="5068077"/>
              <a:ext cx="12025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smtClean="0">
                  <a:ln w="1905"/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MFER</a:t>
              </a:r>
              <a:endParaRPr lang="hu-HU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pic>
        <p:nvPicPr>
          <p:cNvPr id="10248" name="Picture 8" descr="http://www.idownloadblog.com/wp-content/uploads/2011/02/Gmail-Ic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0000" y="1874802"/>
            <a:ext cx="540000" cy="3771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4" name="Picture 10" descr="http://www-03.ibm.com/software/lotus/symphony/gallery.nsf/atom_clipArt/D888798EE378C60E852575960033C063/$File/Folder04-Yello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8624" y="1991579"/>
            <a:ext cx="540000" cy="38377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15208 -0.3630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" y="-1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-0.005 L -0.15261 -0.3438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" y="-16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2 -0.03722 L -0.11284 0.288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" y="16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7 -0.02917 L 0.12553 0.30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900"/>
                            </p:stCondLst>
                            <p:childTnLst>
                              <p:par>
                                <p:cTn id="52" presetID="10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9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900"/>
                            </p:stCondLst>
                            <p:childTnLst>
                              <p:par>
                                <p:cTn id="6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900"/>
                            </p:stCondLst>
                            <p:childTnLst>
                              <p:par>
                                <p:cTn id="6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0295 -0.5936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29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9878 -0.14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-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9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0277 L -0.25677 0.0386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" y="2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9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9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0306 L 0.30885 -0.0894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-43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21979 0.43028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215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9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19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3900"/>
                            </p:stCondLst>
                            <p:childTnLst>
                              <p:par>
                                <p:cTn id="1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9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0.03167 L -0.48108 0.37611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" y="172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9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79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89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62042E-6 L 0.3809 0.0890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" y="44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09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19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3900"/>
                            </p:stCondLst>
                            <p:childTnLst>
                              <p:par>
                                <p:cTn id="1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5900"/>
                            </p:stCondLst>
                            <p:childTnLst>
                              <p:par>
                                <p:cTn id="18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900"/>
                            </p:stCondLst>
                            <p:childTnLst>
                              <p:par>
                                <p:cTn id="1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8229E-6 C -0.16701 0.05442 -0.33402 0.10911 -0.42534 0.11411 C -0.51666 0.1191 -0.52777 0.0125 -0.54757 0.03026 " pathEditMode="relative" ptsTypes="aaA">
                                      <p:cBhvr>
                                        <p:cTn id="19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9900"/>
                            </p:stCondLst>
                            <p:childTnLst>
                              <p:par>
                                <p:cTn id="196" presetID="10" presetClass="exit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2" grpId="1"/>
      <p:bldP spid="12" grpId="2"/>
      <p:bldP spid="12" grpId="3"/>
      <p:bldP spid="13" grpId="0"/>
      <p:bldP spid="13" grpId="1"/>
      <p:bldP spid="13" grpId="2"/>
      <p:bldP spid="13" grpId="3"/>
      <p:bldP spid="17" grpId="0"/>
      <p:bldP spid="17" grpId="1"/>
      <p:bldP spid="17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96" grpId="0"/>
      <p:bldP spid="96" grpId="1"/>
      <p:bldP spid="9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24"/>
          <p:cNvGrpSpPr/>
          <p:nvPr/>
        </p:nvGrpSpPr>
        <p:grpSpPr>
          <a:xfrm>
            <a:off x="899592" y="4081636"/>
            <a:ext cx="6192688" cy="1368152"/>
            <a:chOff x="971600" y="1057300"/>
            <a:chExt cx="6192688" cy="1368152"/>
          </a:xfrm>
        </p:grpSpPr>
        <p:sp>
          <p:nvSpPr>
            <p:cNvPr id="26" name="Téglalap 25"/>
            <p:cNvSpPr/>
            <p:nvPr/>
          </p:nvSpPr>
          <p:spPr bwMode="auto">
            <a:xfrm>
              <a:off x="2267744" y="1489348"/>
              <a:ext cx="4896544" cy="576064"/>
            </a:xfrm>
            <a:prstGeom prst="rect">
              <a:avLst/>
            </a:prstGeom>
            <a:gradFill flip="none" rotWithShape="1">
              <a:gsLst>
                <a:gs pos="0">
                  <a:srgbClr val="3E5994">
                    <a:shade val="30000"/>
                    <a:satMod val="115000"/>
                  </a:srgbClr>
                </a:gs>
                <a:gs pos="50000">
                  <a:srgbClr val="3E5994">
                    <a:shade val="67500"/>
                    <a:satMod val="115000"/>
                  </a:srgbClr>
                </a:gs>
                <a:gs pos="100000">
                  <a:srgbClr val="3E599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cap="rnd"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524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Ellipszis 26"/>
            <p:cNvSpPr/>
            <p:nvPr/>
          </p:nvSpPr>
          <p:spPr>
            <a:xfrm>
              <a:off x="971600" y="1057300"/>
              <a:ext cx="1512168" cy="1368152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8" name="Picture 2" descr="W:\14-GRAFIKAI-munkák\01-TakacsKalman\03-Képek\01-EC-1-12H\2011-06-09\EC-holter12Ch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050384" y="1242464"/>
              <a:ext cx="1289368" cy="8888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Csoportba foglalás 19"/>
          <p:cNvGrpSpPr/>
          <p:nvPr/>
        </p:nvGrpSpPr>
        <p:grpSpPr>
          <a:xfrm>
            <a:off x="899592" y="2554389"/>
            <a:ext cx="6192688" cy="1383231"/>
            <a:chOff x="971600" y="1042221"/>
            <a:chExt cx="6192688" cy="1383231"/>
          </a:xfrm>
        </p:grpSpPr>
        <p:sp>
          <p:nvSpPr>
            <p:cNvPr id="21" name="Téglalap 20"/>
            <p:cNvSpPr/>
            <p:nvPr/>
          </p:nvSpPr>
          <p:spPr bwMode="auto">
            <a:xfrm>
              <a:off x="2267744" y="1489348"/>
              <a:ext cx="4896544" cy="576064"/>
            </a:xfrm>
            <a:prstGeom prst="rect">
              <a:avLst/>
            </a:prstGeom>
            <a:gradFill flip="none" rotWithShape="1">
              <a:gsLst>
                <a:gs pos="0">
                  <a:srgbClr val="3E5994">
                    <a:shade val="30000"/>
                    <a:satMod val="115000"/>
                  </a:srgbClr>
                </a:gs>
                <a:gs pos="50000">
                  <a:srgbClr val="3E5994">
                    <a:shade val="67500"/>
                    <a:satMod val="115000"/>
                  </a:srgbClr>
                </a:gs>
                <a:gs pos="100000">
                  <a:srgbClr val="3E599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cap="rnd"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524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lipszis 21"/>
            <p:cNvSpPr/>
            <p:nvPr/>
          </p:nvSpPr>
          <p:spPr>
            <a:xfrm>
              <a:off x="971600" y="1057300"/>
              <a:ext cx="1512168" cy="1368152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3" name="Picture 2" descr="W:\14-GRAFIKAI-munkák\01-TakacsKalman\03-Képek\01-EC-1-12H\2011-06-09\EC-holter12Ch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050384" y="1042221"/>
              <a:ext cx="1289368" cy="128936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Picture 7" descr="W:\14-GRAFIKAI-munkák\01-TakacsKalman\06-Animációk\05-Dia\tmp-kepek\oldal_sa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6247" y="0"/>
            <a:ext cx="2264228" cy="5715000"/>
          </a:xfrm>
          <a:prstGeom prst="rect">
            <a:avLst/>
          </a:prstGeom>
          <a:noFill/>
        </p:spPr>
      </p:pic>
      <p:grpSp>
        <p:nvGrpSpPr>
          <p:cNvPr id="4" name="Csoportba foglalás 18"/>
          <p:cNvGrpSpPr/>
          <p:nvPr/>
        </p:nvGrpSpPr>
        <p:grpSpPr>
          <a:xfrm>
            <a:off x="899592" y="913284"/>
            <a:ext cx="6192688" cy="1547242"/>
            <a:chOff x="971600" y="913284"/>
            <a:chExt cx="6192688" cy="1547242"/>
          </a:xfrm>
        </p:grpSpPr>
        <p:sp>
          <p:nvSpPr>
            <p:cNvPr id="17" name="Téglalap 16"/>
            <p:cNvSpPr/>
            <p:nvPr/>
          </p:nvSpPr>
          <p:spPr bwMode="auto">
            <a:xfrm>
              <a:off x="2267744" y="1489348"/>
              <a:ext cx="4896544" cy="576064"/>
            </a:xfrm>
            <a:prstGeom prst="rect">
              <a:avLst/>
            </a:prstGeom>
            <a:gradFill flip="none" rotWithShape="1">
              <a:gsLst>
                <a:gs pos="0">
                  <a:srgbClr val="3E5994">
                    <a:shade val="30000"/>
                    <a:satMod val="115000"/>
                  </a:srgbClr>
                </a:gs>
                <a:gs pos="50000">
                  <a:srgbClr val="3E5994">
                    <a:shade val="67500"/>
                    <a:satMod val="115000"/>
                  </a:srgbClr>
                </a:gs>
                <a:gs pos="100000">
                  <a:srgbClr val="3E599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cap="rnd"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524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lipszis 6"/>
            <p:cNvSpPr/>
            <p:nvPr/>
          </p:nvSpPr>
          <p:spPr>
            <a:xfrm>
              <a:off x="971600" y="1057300"/>
              <a:ext cx="1512168" cy="1368152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1" name="Picture 2" descr="W:\14-GRAFIKAI-munkák\01-TakacsKalman\03-Képek\01-EC-1-12H\2011-06-09\EC-holter12Ch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0384" y="913284"/>
              <a:ext cx="1289368" cy="154724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24" name="Tartalom helye 15"/>
          <p:cNvSpPr txBox="1">
            <a:spLocks/>
          </p:cNvSpPr>
          <p:nvPr/>
        </p:nvSpPr>
        <p:spPr bwMode="auto">
          <a:xfrm>
            <a:off x="2483768" y="3054360"/>
            <a:ext cx="4608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Rest and</a:t>
            </a:r>
            <a:r>
              <a:rPr kumimoji="0" lang="hu-HU" sz="28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Stress</a:t>
            </a:r>
            <a:r>
              <a:rPr kumimoji="0" lang="hu-HU" sz="28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28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Tartalom helye 15"/>
          <p:cNvSpPr txBox="1">
            <a:spLocks/>
          </p:cNvSpPr>
          <p:nvPr/>
        </p:nvSpPr>
        <p:spPr bwMode="auto">
          <a:xfrm>
            <a:off x="2483768" y="4566528"/>
            <a:ext cx="4608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NetECG</a:t>
            </a: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28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2483768" y="1542192"/>
            <a:ext cx="460851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28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Holter</a:t>
            </a:r>
            <a:r>
              <a:rPr lang="hu-HU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  <p:sp>
        <p:nvSpPr>
          <p:cNvPr id="20" name="Cím 1"/>
          <p:cNvSpPr txBox="1">
            <a:spLocks/>
          </p:cNvSpPr>
          <p:nvPr/>
        </p:nvSpPr>
        <p:spPr bwMode="auto">
          <a:xfrm>
            <a:off x="304800" y="142776"/>
            <a:ext cx="74676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PC </a:t>
            </a:r>
            <a:r>
              <a:rPr kumimoji="0" lang="hu-H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Based</a:t>
            </a:r>
            <a:r>
              <a:rPr kumimoji="0" lang="hu-H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ECG Systems</a:t>
            </a:r>
            <a:endParaRPr kumimoji="0" lang="hu-HU" sz="3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 L -0.24792 0 " pathEditMode="relative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3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-3.38521E-6 L 0.03941 0.011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58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11111E-6 -3.33519E-7 L 0.04479 0.01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80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300"/>
                            </p:stCondLst>
                            <p:childTnLst>
                              <p:par>
                                <p:cTn id="55" presetID="42" presetClass="path" presetSubtype="0" accel="50000" decel="5000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4479 0.0164 L -0.15191 -0.5022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593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4" grpId="3"/>
      <p:bldP spid="29" grpId="0"/>
      <p:bldP spid="29" grpId="1"/>
      <p:bldP spid="31" grpId="0"/>
      <p:bldP spid="31" grpId="2"/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Szövegdoboz 17"/>
          <p:cNvSpPr txBox="1"/>
          <p:nvPr/>
        </p:nvSpPr>
        <p:spPr>
          <a:xfrm>
            <a:off x="5616116" y="3001516"/>
            <a:ext cx="4791076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FF3333"/>
                </a:solidFill>
              </a:rPr>
              <a:t>EC-12R, </a:t>
            </a:r>
            <a:r>
              <a:rPr lang="hu-HU" sz="2400" b="1" dirty="0" err="1" smtClean="0">
                <a:solidFill>
                  <a:srgbClr val="FF3333"/>
                </a:solidFill>
              </a:rPr>
              <a:t>EC-12R</a:t>
            </a:r>
            <a:r>
              <a:rPr lang="hu-HU" sz="2400" b="1" dirty="0" smtClean="0">
                <a:solidFill>
                  <a:srgbClr val="FF3333"/>
                </a:solidFill>
              </a:rPr>
              <a:t>/S, EC-12S</a:t>
            </a:r>
          </a:p>
        </p:txBody>
      </p:sp>
      <p:pic>
        <p:nvPicPr>
          <p:cNvPr id="4" name="Tartalom helye 3" descr="EC-3-12H-holter-nagy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32240" y="3361556"/>
            <a:ext cx="2411760" cy="241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zövegdoboz 15"/>
          <p:cNvSpPr txBox="1"/>
          <p:nvPr/>
        </p:nvSpPr>
        <p:spPr>
          <a:xfrm>
            <a:off x="251520" y="1093304"/>
            <a:ext cx="8580260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800" b="1" dirty="0" err="1" smtClean="0">
                <a:solidFill>
                  <a:srgbClr val="FF0000"/>
                </a:solidFill>
              </a:rPr>
              <a:t>Wireless</a:t>
            </a:r>
            <a:r>
              <a:rPr lang="hu-HU" sz="2800" b="1" dirty="0" smtClean="0">
                <a:solidFill>
                  <a:srgbClr val="333399"/>
                </a:solidFill>
              </a:rPr>
              <a:t> Resting And/</a:t>
            </a:r>
            <a:r>
              <a:rPr lang="hu-HU" sz="2800" b="1" dirty="0" err="1" smtClean="0">
                <a:solidFill>
                  <a:srgbClr val="333399"/>
                </a:solidFill>
              </a:rPr>
              <a:t>Or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Stress</a:t>
            </a:r>
            <a:r>
              <a:rPr lang="hu-HU" sz="2800" b="1" dirty="0" smtClean="0">
                <a:solidFill>
                  <a:srgbClr val="333399"/>
                </a:solidFill>
              </a:rPr>
              <a:t> Test </a:t>
            </a:r>
            <a:r>
              <a:rPr lang="hu-HU" sz="2800" b="1" dirty="0" err="1" smtClean="0">
                <a:solidFill>
                  <a:srgbClr val="333399"/>
                </a:solidFill>
              </a:rPr>
              <a:t>Device</a:t>
            </a:r>
            <a:endParaRPr lang="hu-HU" sz="2800" b="1" dirty="0" smtClean="0">
              <a:solidFill>
                <a:srgbClr val="333399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87524" y="3829608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Low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Power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Consumption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87524" y="1790710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12 </a:t>
            </a:r>
            <a:r>
              <a:rPr lang="hu-HU" sz="2400" b="1" dirty="0" err="1" smtClean="0">
                <a:solidFill>
                  <a:srgbClr val="333399"/>
                </a:solidFill>
              </a:rPr>
              <a:t>channels</a:t>
            </a:r>
            <a:r>
              <a:rPr lang="hu-HU" sz="2400" b="1" dirty="0" smtClean="0">
                <a:solidFill>
                  <a:srgbClr val="333399"/>
                </a:solidFill>
              </a:rPr>
              <a:t> resting and/</a:t>
            </a:r>
            <a:r>
              <a:rPr lang="hu-HU" sz="2400" b="1" dirty="0" err="1" smtClean="0">
                <a:solidFill>
                  <a:srgbClr val="333399"/>
                </a:solidFill>
              </a:rPr>
              <a:t>or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stress</a:t>
            </a:r>
            <a:r>
              <a:rPr lang="hu-HU" sz="2400" b="1" dirty="0" smtClean="0">
                <a:solidFill>
                  <a:srgbClr val="333399"/>
                </a:solidFill>
              </a:rPr>
              <a:t> ECG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294993" y="3145532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Wireless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Bluetooth</a:t>
            </a:r>
            <a:r>
              <a:rPr lang="hu-HU" sz="2400" b="1" baseline="30000" dirty="0" smtClean="0">
                <a:solidFill>
                  <a:srgbClr val="333399"/>
                </a:solidFill>
              </a:rPr>
              <a:t>®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connection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87524" y="2461456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Built-in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Blood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Pressure</a:t>
            </a:r>
            <a:r>
              <a:rPr lang="hu-HU" sz="2400" b="1" dirty="0" smtClean="0">
                <a:solidFill>
                  <a:srgbClr val="333399"/>
                </a:solidFill>
              </a:rPr>
              <a:t> Monitor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287524" y="4520071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Small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size</a:t>
            </a:r>
            <a:r>
              <a:rPr lang="hu-HU" sz="2400" b="1" dirty="0" smtClean="0">
                <a:solidFill>
                  <a:srgbClr val="333399"/>
                </a:solidFill>
              </a:rPr>
              <a:t>, </a:t>
            </a:r>
            <a:r>
              <a:rPr lang="hu-HU" sz="2400" b="1" dirty="0" err="1" smtClean="0">
                <a:solidFill>
                  <a:srgbClr val="333399"/>
                </a:solidFill>
              </a:rPr>
              <a:t>compact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build-up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-6461019" y="3505572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Dynamic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range</a:t>
            </a:r>
            <a:r>
              <a:rPr lang="hu-HU" sz="2400" b="1" dirty="0" smtClean="0">
                <a:solidFill>
                  <a:srgbClr val="333399"/>
                </a:solidFill>
              </a:rPr>
              <a:t>: +/-20 </a:t>
            </a:r>
            <a:r>
              <a:rPr lang="hu-HU" sz="2400" b="1" dirty="0" err="1" smtClean="0">
                <a:solidFill>
                  <a:srgbClr val="333399"/>
                </a:solidFill>
              </a:rPr>
              <a:t>mV</a:t>
            </a:r>
            <a:endParaRPr lang="hu-HU" sz="2400" b="1" baseline="30000" dirty="0" smtClean="0">
              <a:solidFill>
                <a:srgbClr val="333399"/>
              </a:solidFill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-6467643" y="1777380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Sampling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rate</a:t>
            </a:r>
            <a:r>
              <a:rPr lang="hu-HU" sz="2400" b="1" dirty="0" smtClean="0">
                <a:solidFill>
                  <a:srgbClr val="333399"/>
                </a:solidFill>
              </a:rPr>
              <a:t>: 1000 Hz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-6474267" y="2935895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Frequency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response</a:t>
            </a:r>
            <a:r>
              <a:rPr lang="hu-HU" sz="2400" b="1" dirty="0" smtClean="0">
                <a:solidFill>
                  <a:srgbClr val="333399"/>
                </a:solidFill>
              </a:rPr>
              <a:t>: 0.05 … 150 Hz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-6474267" y="2359831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A/D </a:t>
            </a:r>
            <a:r>
              <a:rPr lang="hu-HU" sz="2400" b="1" dirty="0" err="1" smtClean="0">
                <a:solidFill>
                  <a:srgbClr val="333399"/>
                </a:solidFill>
              </a:rPr>
              <a:t>resolution</a:t>
            </a:r>
            <a:r>
              <a:rPr lang="hu-HU" sz="2400" b="1" dirty="0" smtClean="0">
                <a:solidFill>
                  <a:srgbClr val="333399"/>
                </a:solidFill>
              </a:rPr>
              <a:t>: 16 bit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-6481228" y="4657700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Powered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by</a:t>
            </a:r>
            <a:r>
              <a:rPr lang="hu-HU" sz="2400" b="1" dirty="0" smtClean="0">
                <a:solidFill>
                  <a:srgbClr val="333399"/>
                </a:solidFill>
              </a:rPr>
              <a:t> 2 AA </a:t>
            </a:r>
            <a:r>
              <a:rPr lang="hu-HU" sz="2400" b="1" dirty="0" err="1" smtClean="0">
                <a:solidFill>
                  <a:srgbClr val="333399"/>
                </a:solidFill>
              </a:rPr>
              <a:t>batteries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-6459548" y="4081636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CMRR: 120 dB</a:t>
            </a:r>
            <a:endParaRPr lang="hu-HU" sz="2400" b="1" baseline="30000" dirty="0" smtClean="0">
              <a:solidFill>
                <a:srgbClr val="333399"/>
              </a:solidFill>
            </a:endParaRPr>
          </a:p>
        </p:txBody>
      </p:sp>
      <p:pic>
        <p:nvPicPr>
          <p:cNvPr id="26" name="Picture 7" descr="W:\14-GRAFIKAI-munkák\01-TakacsKalman\06-Animációk\05-Dia\tmp-kepek\oldal_sa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9772" y="0"/>
            <a:ext cx="2264228" cy="5715000"/>
          </a:xfrm>
          <a:prstGeom prst="rect">
            <a:avLst/>
          </a:prstGeom>
          <a:noFill/>
        </p:spPr>
      </p:pic>
      <p:pic>
        <p:nvPicPr>
          <p:cNvPr id="7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" y="-2336"/>
            <a:ext cx="9144000" cy="1705371"/>
          </a:xfrm>
          <a:prstGeom prst="rect">
            <a:avLst/>
          </a:prstGeom>
          <a:noFill/>
        </p:spPr>
      </p:pic>
      <p:sp>
        <p:nvSpPr>
          <p:cNvPr id="32" name="Szövegdoboz 31"/>
          <p:cNvSpPr txBox="1"/>
          <p:nvPr/>
        </p:nvSpPr>
        <p:spPr>
          <a:xfrm>
            <a:off x="674462" y="185709"/>
            <a:ext cx="7250338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3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Rest and </a:t>
            </a:r>
            <a:r>
              <a:rPr lang="hu-HU" sz="3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Stress</a:t>
            </a:r>
            <a:r>
              <a:rPr lang="hu-HU" sz="3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0" presetClass="path" presetSubtype="0" accel="50000" decel="50000" fill="hold" grpId="3" nodeType="after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.36996 0 " pathEditMode="relative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 0 L 0.36996 0 " pathEditMode="relative" ptsTypes="AA"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0 0 L 0.36996 0 " pathEditMode="relative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0 0 L 0.36996 0 " pathEditMode="relative" ptsTypes="AA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 L 0.36996 0 " pathEditMode="relative" ptsTypes="AA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2" nodeType="withEffect">
                                  <p:stCondLst>
                                    <p:cond delay="4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0.21666 -0.08162 " pathEditMode="relative" ptsTypes="AA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-1.38889E-6 -3.78123E-6 L 0.74375 -3.78123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3.33333E-6 -9.16158E-7 L 0.74462 -9.16158E-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animMotion origin="layout" path="M -3.33333E-6 3.33703E-6 L 0.74462 3.33703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animMotion origin="layout" path="M 4.16667E-6 -2.40977E-6 L 0.74305 -2.40977E-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4.16667E-6 -2.40977E-6 L 0.74305 -2.40977E-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animMotion origin="layout" path="M 1.11111E-6 1.34925E-6 L 0.74531 1.34925E-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600"/>
                            </p:stCondLst>
                            <p:childTnLst>
                              <p:par>
                                <p:cTn id="110" presetID="10" presetClass="exit" presetSubtype="0" fill="hold" grpId="1" nodeType="after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6" grpId="0"/>
      <p:bldP spid="16" grpId="1"/>
      <p:bldP spid="17" grpId="0"/>
      <p:bldP spid="17" grpId="1"/>
      <p:bldP spid="20" grpId="0"/>
      <p:bldP spid="20" grpId="1"/>
      <p:bldP spid="20" grpId="2"/>
      <p:bldP spid="20" grpId="3"/>
      <p:bldP spid="21" grpId="0"/>
      <p:bldP spid="21" grpId="1"/>
      <p:bldP spid="22" grpId="0"/>
      <p:bldP spid="22" grpId="1"/>
      <p:bldP spid="22" grpId="2"/>
      <p:bldP spid="24" grpId="0"/>
      <p:bldP spid="24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5" grpId="0"/>
      <p:bldP spid="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5" name="Tartalom helye 15"/>
          <p:cNvSpPr txBox="1">
            <a:spLocks/>
          </p:cNvSpPr>
          <p:nvPr/>
        </p:nvSpPr>
        <p:spPr bwMode="auto">
          <a:xfrm>
            <a:off x="675758" y="187363"/>
            <a:ext cx="598180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Rest and</a:t>
            </a:r>
            <a:r>
              <a:rPr kumimoji="0" lang="hu-HU" sz="34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3400" b="1" i="0" u="none" strike="noStrike" kern="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Stress</a:t>
            </a:r>
            <a:r>
              <a:rPr kumimoji="0" lang="hu-HU" sz="34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34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Szövegdoboz 18"/>
          <p:cNvSpPr txBox="1"/>
          <p:nvPr/>
        </p:nvSpPr>
        <p:spPr>
          <a:xfrm>
            <a:off x="220840" y="1089982"/>
            <a:ext cx="7275335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800" b="1" dirty="0" smtClean="0">
                <a:solidFill>
                  <a:srgbClr val="333399"/>
                </a:solidFill>
              </a:rPr>
              <a:t>Resting ECG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238126" y="1885392"/>
            <a:ext cx="3914774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5, 10, 20s and </a:t>
            </a:r>
            <a:r>
              <a:rPr lang="hu-HU" sz="2400" b="1" dirty="0" err="1" smtClean="0">
                <a:solidFill>
                  <a:srgbClr val="333399"/>
                </a:solidFill>
              </a:rPr>
              <a:t>long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</a:p>
          <a:p>
            <a:pPr marL="0" lvl="1"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   </a:t>
            </a:r>
            <a:r>
              <a:rPr lang="hu-HU" sz="2400" b="1" dirty="0" err="1" smtClean="0">
                <a:solidFill>
                  <a:srgbClr val="333399"/>
                </a:solidFill>
              </a:rPr>
              <a:t>record</a:t>
            </a:r>
            <a:r>
              <a:rPr lang="hu-HU" sz="2400" b="1" dirty="0" smtClean="0">
                <a:solidFill>
                  <a:srgbClr val="333399"/>
                </a:solidFill>
              </a:rPr>
              <a:t> (</a:t>
            </a:r>
            <a:r>
              <a:rPr lang="hu-HU" sz="2400" b="1" dirty="0" err="1" smtClean="0">
                <a:solidFill>
                  <a:srgbClr val="333399"/>
                </a:solidFill>
              </a:rPr>
              <a:t>up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to</a:t>
            </a:r>
            <a:r>
              <a:rPr lang="hu-HU" sz="2400" b="1" dirty="0" smtClean="0">
                <a:solidFill>
                  <a:srgbClr val="333399"/>
                </a:solidFill>
              </a:rPr>
              <a:t> 7 </a:t>
            </a:r>
            <a:r>
              <a:rPr lang="hu-HU" sz="2400" b="1" dirty="0" err="1" smtClean="0">
                <a:solidFill>
                  <a:srgbClr val="333399"/>
                </a:solidFill>
              </a:rPr>
              <a:t>hrs</a:t>
            </a:r>
            <a:r>
              <a:rPr lang="hu-HU" sz="2400" b="1" dirty="0" smtClean="0">
                <a:solidFill>
                  <a:srgbClr val="333399"/>
                </a:solidFill>
              </a:rPr>
              <a:t>)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238124" y="3073524"/>
            <a:ext cx="4152902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Built-in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diagnostic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</a:p>
          <a:p>
            <a:pPr marL="0" lvl="1"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   </a:t>
            </a:r>
            <a:r>
              <a:rPr lang="hu-HU" sz="2400" b="1" dirty="0" err="1" smtClean="0">
                <a:solidFill>
                  <a:srgbClr val="333399"/>
                </a:solidFill>
              </a:rPr>
              <a:t>system</a:t>
            </a:r>
            <a:endParaRPr lang="hu-HU" sz="2400" b="1" dirty="0">
              <a:solidFill>
                <a:srgbClr val="333399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39078" y="4222747"/>
            <a:ext cx="3913822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Comparison</a:t>
            </a:r>
            <a:r>
              <a:rPr lang="hu-HU" sz="2400" b="1" dirty="0" smtClean="0">
                <a:solidFill>
                  <a:srgbClr val="333399"/>
                </a:solidFill>
              </a:rPr>
              <a:t> of ECG </a:t>
            </a:r>
          </a:p>
          <a:p>
            <a:pPr marL="0" lvl="1"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   </a:t>
            </a:r>
            <a:r>
              <a:rPr lang="hu-HU" sz="2400" b="1" dirty="0" err="1" smtClean="0">
                <a:solidFill>
                  <a:srgbClr val="333399"/>
                </a:solidFill>
              </a:rPr>
              <a:t>records</a:t>
            </a:r>
            <a:endParaRPr lang="hu-HU" sz="2400" b="1" dirty="0">
              <a:solidFill>
                <a:srgbClr val="333399"/>
              </a:solidFill>
            </a:endParaRPr>
          </a:p>
        </p:txBody>
      </p:sp>
      <p:pic>
        <p:nvPicPr>
          <p:cNvPr id="3073" name="Picture 1" descr="W:\14-GRAFIKAI-munkák\01-TakacsKalman\06-Animációk\05-Dia\FL-képek\resting ecg m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2900" y="-3731232"/>
            <a:ext cx="4345200" cy="3397341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74" name="Picture 2" descr="W:\14-GRAFIKAI-munkák\01-TakacsKalman\06-Animációk\05-Dia\FL-képek\comparis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76556" y="933199"/>
            <a:ext cx="4345200" cy="3289548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269763699"/>
      </p:ext>
    </p:extLst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00833 0.975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849 0.1691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" y="8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0" grpId="2"/>
      <p:bldP spid="20" grpId="3"/>
      <p:bldP spid="21" grpId="0"/>
      <p:bldP spid="21" grpId="1"/>
      <p:bldP spid="21" grpId="2"/>
      <p:bldP spid="21" grpId="3"/>
      <p:bldP spid="22" grpId="0"/>
      <p:bldP spid="22" grpId="1"/>
      <p:bldP spid="2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5" name="Tartalom helye 15"/>
          <p:cNvSpPr txBox="1">
            <a:spLocks/>
          </p:cNvSpPr>
          <p:nvPr/>
        </p:nvSpPr>
        <p:spPr bwMode="auto">
          <a:xfrm>
            <a:off x="684467" y="161236"/>
            <a:ext cx="598180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Rest and</a:t>
            </a:r>
            <a:r>
              <a:rPr kumimoji="0" lang="hu-HU" sz="34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3400" b="1" i="0" u="none" strike="noStrike" kern="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Stress</a:t>
            </a:r>
            <a:r>
              <a:rPr kumimoji="0" lang="hu-HU" sz="34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34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Szövegdoboz 18"/>
          <p:cNvSpPr txBox="1"/>
          <p:nvPr/>
        </p:nvSpPr>
        <p:spPr>
          <a:xfrm>
            <a:off x="220840" y="1089982"/>
            <a:ext cx="7275335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l">
              <a:tabLst>
                <a:tab pos="720000" algn="l"/>
              </a:tabLst>
            </a:pPr>
            <a:r>
              <a:rPr lang="hu-HU" sz="2800" b="1" dirty="0" err="1" smtClean="0">
                <a:solidFill>
                  <a:srgbClr val="333399"/>
                </a:solidFill>
              </a:rPr>
              <a:t>Large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ergometer</a:t>
            </a:r>
            <a:r>
              <a:rPr lang="hu-HU" sz="2800" b="1" dirty="0" smtClean="0">
                <a:solidFill>
                  <a:srgbClr val="333399"/>
                </a:solidFill>
              </a:rPr>
              <a:t> and </a:t>
            </a:r>
            <a:r>
              <a:rPr lang="hu-HU" sz="2800" b="1" dirty="0" err="1" smtClean="0">
                <a:solidFill>
                  <a:srgbClr val="333399"/>
                </a:solidFill>
              </a:rPr>
              <a:t>treadmill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database</a:t>
            </a:r>
            <a:endParaRPr lang="hu-HU" sz="2800" b="1" dirty="0" smtClean="0">
              <a:solidFill>
                <a:srgbClr val="333399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38126" y="2366218"/>
            <a:ext cx="4152900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17 </a:t>
            </a:r>
            <a:r>
              <a:rPr lang="hu-HU" sz="2400" b="1" dirty="0" err="1" smtClean="0">
                <a:solidFill>
                  <a:srgbClr val="333399"/>
                </a:solidFill>
              </a:rPr>
              <a:t>ergometer</a:t>
            </a:r>
            <a:r>
              <a:rPr lang="hu-HU" sz="2400" b="1" dirty="0" smtClean="0">
                <a:solidFill>
                  <a:srgbClr val="333399"/>
                </a:solidFill>
              </a:rPr>
              <a:t>, 18 </a:t>
            </a:r>
          </a:p>
          <a:p>
            <a:pPr marL="0" lvl="1"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   </a:t>
            </a:r>
            <a:r>
              <a:rPr lang="hu-HU" sz="2400" b="1" dirty="0" err="1" smtClean="0">
                <a:solidFill>
                  <a:srgbClr val="333399"/>
                </a:solidFill>
              </a:rPr>
              <a:t>treadmill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protocols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238124" y="3331939"/>
            <a:ext cx="415290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MasterStep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protocol</a:t>
            </a:r>
            <a:endParaRPr lang="hu-HU" sz="2400" b="1" dirty="0">
              <a:solidFill>
                <a:srgbClr val="333399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39078" y="4016015"/>
            <a:ext cx="391382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Walking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protocol</a:t>
            </a:r>
            <a:endParaRPr lang="hu-HU" sz="2400" b="1" dirty="0">
              <a:solidFill>
                <a:srgbClr val="333399"/>
              </a:solidFill>
            </a:endParaRPr>
          </a:p>
        </p:txBody>
      </p:sp>
      <p:pic>
        <p:nvPicPr>
          <p:cNvPr id="30722" name="Picture 2" descr="W:\14-GRAFIKAI-munkák\01-TakacsKalman\06-Animációk\05-Dia\FL-képek\treadmil dbase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73338" y="-3533774"/>
            <a:ext cx="4345199" cy="2854817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723" name="Picture 3" descr="W:\14-GRAFIKAI-munkák\01-TakacsKalman\06-Animációk\05-Dia\FL-képek\ergometer dbase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396536" y="962039"/>
            <a:ext cx="4345199" cy="2854817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3" name="Jobbra nyíl 12"/>
          <p:cNvSpPr/>
          <p:nvPr/>
        </p:nvSpPr>
        <p:spPr bwMode="auto">
          <a:xfrm>
            <a:off x="3590345" y="2714170"/>
            <a:ext cx="488168" cy="39188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Jobbra nyíl 13"/>
          <p:cNvSpPr/>
          <p:nvPr/>
        </p:nvSpPr>
        <p:spPr bwMode="auto">
          <a:xfrm>
            <a:off x="3597605" y="3214906"/>
            <a:ext cx="488168" cy="39188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Jobbra nyíl 14"/>
          <p:cNvSpPr/>
          <p:nvPr/>
        </p:nvSpPr>
        <p:spPr bwMode="auto">
          <a:xfrm>
            <a:off x="3604865" y="3730156"/>
            <a:ext cx="488168" cy="39188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Jobbra nyíl 15"/>
          <p:cNvSpPr/>
          <p:nvPr/>
        </p:nvSpPr>
        <p:spPr bwMode="auto">
          <a:xfrm>
            <a:off x="3597611" y="4201864"/>
            <a:ext cx="488168" cy="39188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églalap 16"/>
          <p:cNvSpPr/>
          <p:nvPr/>
        </p:nvSpPr>
        <p:spPr bwMode="auto">
          <a:xfrm>
            <a:off x="5256076" y="2154858"/>
            <a:ext cx="3313673" cy="145872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9763699"/>
      </p:ext>
    </p:extLst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0.18108 0.988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4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6 4.44444E-6 L -0.5651 0.2022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" y="10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0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0" grpId="2"/>
      <p:bldP spid="20" grpId="3"/>
      <p:bldP spid="21" grpId="0"/>
      <p:bldP spid="21" grpId="1"/>
      <p:bldP spid="21" grpId="2"/>
      <p:bldP spid="21" grpId="3"/>
      <p:bldP spid="22" grpId="0"/>
      <p:bldP spid="22" grpId="1"/>
      <p:bldP spid="22" grpId="2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5" name="Tartalom helye 15"/>
          <p:cNvSpPr txBox="1">
            <a:spLocks/>
          </p:cNvSpPr>
          <p:nvPr/>
        </p:nvSpPr>
        <p:spPr bwMode="auto">
          <a:xfrm>
            <a:off x="684467" y="161236"/>
            <a:ext cx="598180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Rest and</a:t>
            </a:r>
            <a:r>
              <a:rPr kumimoji="0" lang="hu-HU" sz="34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3400" b="1" i="0" u="none" strike="noStrike" kern="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Stress</a:t>
            </a:r>
            <a:r>
              <a:rPr kumimoji="0" lang="hu-HU" sz="34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34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Szövegdoboz 18"/>
          <p:cNvSpPr txBox="1"/>
          <p:nvPr/>
        </p:nvSpPr>
        <p:spPr>
          <a:xfrm>
            <a:off x="220840" y="1089982"/>
            <a:ext cx="7275335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800" b="1" dirty="0" err="1" smtClean="0">
                <a:solidFill>
                  <a:srgbClr val="333399"/>
                </a:solidFill>
              </a:rPr>
              <a:t>Several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types</a:t>
            </a:r>
            <a:r>
              <a:rPr lang="hu-HU" sz="2800" b="1" dirty="0" smtClean="0">
                <a:solidFill>
                  <a:srgbClr val="333399"/>
                </a:solidFill>
              </a:rPr>
              <a:t> of </a:t>
            </a:r>
            <a:r>
              <a:rPr lang="hu-HU" sz="2800" b="1" dirty="0" err="1" smtClean="0">
                <a:solidFill>
                  <a:srgbClr val="333399"/>
                </a:solidFill>
              </a:rPr>
              <a:t>computed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parameters</a:t>
            </a:r>
            <a:endParaRPr lang="hu-HU" sz="2800" b="1" dirty="0" smtClean="0">
              <a:solidFill>
                <a:srgbClr val="333399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38126" y="1711759"/>
            <a:ext cx="4369878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HR, BP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238124" y="2245432"/>
            <a:ext cx="415290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Double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product</a:t>
            </a:r>
            <a:r>
              <a:rPr lang="hu-HU" sz="2400" b="1" dirty="0" smtClean="0">
                <a:solidFill>
                  <a:srgbClr val="333399"/>
                </a:solidFill>
              </a:rPr>
              <a:t>, MET</a:t>
            </a:r>
            <a:endParaRPr lang="hu-HU" sz="2400" b="1" dirty="0">
              <a:solidFill>
                <a:srgbClr val="333399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39078" y="2821496"/>
            <a:ext cx="391382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SAECG</a:t>
            </a:r>
            <a:endParaRPr lang="hu-HU" sz="2400" b="1" dirty="0">
              <a:solidFill>
                <a:srgbClr val="333399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51520" y="3394655"/>
            <a:ext cx="3913822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ST </a:t>
            </a:r>
            <a:r>
              <a:rPr lang="hu-HU" sz="2400" b="1" dirty="0" err="1" smtClean="0">
                <a:solidFill>
                  <a:srgbClr val="333399"/>
                </a:solidFill>
              </a:rPr>
              <a:t>level</a:t>
            </a:r>
            <a:r>
              <a:rPr lang="hu-HU" sz="2400" b="1" dirty="0" smtClean="0">
                <a:solidFill>
                  <a:srgbClr val="333399"/>
                </a:solidFill>
              </a:rPr>
              <a:t> and </a:t>
            </a:r>
            <a:r>
              <a:rPr lang="hu-HU" sz="2400" b="1" dirty="0" err="1" smtClean="0">
                <a:solidFill>
                  <a:srgbClr val="333399"/>
                </a:solidFill>
              </a:rPr>
              <a:t>slope</a:t>
            </a:r>
            <a:r>
              <a:rPr lang="hu-HU" sz="2400" b="1" dirty="0" smtClean="0">
                <a:solidFill>
                  <a:srgbClr val="333399"/>
                </a:solidFill>
              </a:rPr>
              <a:t>, HR-</a:t>
            </a:r>
          </a:p>
          <a:p>
            <a:pPr marL="0" lvl="1"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   ST </a:t>
            </a:r>
            <a:r>
              <a:rPr lang="hu-HU" sz="2400" b="1" dirty="0" err="1" smtClean="0">
                <a:solidFill>
                  <a:srgbClr val="333399"/>
                </a:solidFill>
              </a:rPr>
              <a:t>loop</a:t>
            </a:r>
            <a:endParaRPr lang="hu-HU" sz="2400" b="1" dirty="0">
              <a:solidFill>
                <a:srgbClr val="333399"/>
              </a:solidFill>
            </a:endParaRPr>
          </a:p>
        </p:txBody>
      </p:sp>
      <p:pic>
        <p:nvPicPr>
          <p:cNvPr id="31752" name="Picture 8" descr="W:\14-GRAFIKAI-munkák\01-TakacsKalman\06-Animációk\05-Dia\FL-képek\12ch ecg+hr+st+saecg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02204" y="-3731232"/>
            <a:ext cx="4211599" cy="3306056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4" name="Szövegdoboz 23"/>
          <p:cNvSpPr txBox="1"/>
          <p:nvPr/>
        </p:nvSpPr>
        <p:spPr>
          <a:xfrm>
            <a:off x="251520" y="4366763"/>
            <a:ext cx="3913822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Several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kinds</a:t>
            </a:r>
            <a:r>
              <a:rPr lang="hu-HU" sz="2400" b="1" dirty="0" smtClean="0">
                <a:solidFill>
                  <a:srgbClr val="333399"/>
                </a:solidFill>
              </a:rPr>
              <a:t> of </a:t>
            </a:r>
          </a:p>
          <a:p>
            <a:pPr marL="0" lvl="1"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    </a:t>
            </a:r>
            <a:r>
              <a:rPr lang="hu-HU" sz="2400" b="1" dirty="0" err="1" smtClean="0">
                <a:solidFill>
                  <a:srgbClr val="333399"/>
                </a:solidFill>
              </a:rPr>
              <a:t>printable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reports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pic>
        <p:nvPicPr>
          <p:cNvPr id="31751" name="Picture 7" descr="W:\14-GRAFIKAI-munkák\01-TakacsKalman\06-Animációk\05-Dia\FL-képek\Detailed summary[01_0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10968">
            <a:off x="8408775" y="-2606630"/>
            <a:ext cx="2520000" cy="1781818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1750" name="Picture 6" descr="W:\14-GRAFIKAI-munkák\01-TakacsKalman\06-Animációk\05-Dia\FL-képek\ECG After stress[01_0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461424">
            <a:off x="9942198" y="-890911"/>
            <a:ext cx="2520000" cy="1781818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1749" name="Picture 5" descr="W:\14-GRAFIKAI-munkák\01-TakacsKalman\06-Animációk\05-Dia\FL-képek\ECG Averages[02_02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92807">
            <a:off x="9391136" y="1466007"/>
            <a:ext cx="2520000" cy="1781818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1747" name="Picture 3" descr="W:\14-GRAFIKAI-munkák\01-TakacsKalman\06-Animációk\05-Dia\FL-képek\ST Summary[01_0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949690">
            <a:off x="9928108" y="3066666"/>
            <a:ext cx="2520000" cy="1781818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1748" name="Picture 4" descr="W:\14-GRAFIKAI-munkák\01-TakacsKalman\06-Animációk\05-Dia\FL-képek\HR-ST Loop[01_0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188060">
            <a:off x="8417185" y="5626743"/>
            <a:ext cx="2520000" cy="1781818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1746" name="Picture 2" descr="W:\14-GRAFIKAI-munkák\01-TakacsKalman\06-Animációk\05-Dia\FL-képek\Summary[01_0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290619">
            <a:off x="9144000" y="6637920"/>
            <a:ext cx="2520000" cy="1781818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269763699"/>
      </p:ext>
    </p:extLst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9618 0.983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4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0"/>
                            </p:stCondLst>
                            <p:childTnLst>
                              <p:par>
                                <p:cTn id="4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9000"/>
                            </p:stCondLst>
                            <p:childTnLst>
                              <p:par>
                                <p:cTn id="5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1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35729 0.8380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4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30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045E-16 0 L -0.44549 0.6202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" y="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5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05556E-6 -2.22222E-6 L -0.42466 0.125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" y="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9500"/>
                            </p:stCondLst>
                            <p:childTnLst>
                              <p:par>
                                <p:cTn id="72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E-6 1.11022E-16 L -0.44393 1.11022E-1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3500"/>
                            </p:stCondLst>
                            <p:childTnLst>
                              <p:par>
                                <p:cTn id="75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2.22222E-6 L -0.25 -0.6655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-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0"/>
                            </p:stCondLst>
                            <p:childTnLst>
                              <p:par>
                                <p:cTn id="78" presetID="35" presetClass="path" presetSubtype="0" accel="50000" decel="5000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61111E-6 -2.22222E-6 L -0.39757 -0.6247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" y="-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2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0" grpId="2"/>
      <p:bldP spid="20" grpId="3"/>
      <p:bldP spid="21" grpId="0"/>
      <p:bldP spid="21" grpId="1"/>
      <p:bldP spid="21" grpId="2"/>
      <p:bldP spid="21" grpId="3"/>
      <p:bldP spid="22" grpId="0"/>
      <p:bldP spid="22" grpId="1"/>
      <p:bldP spid="22" grpId="2"/>
      <p:bldP spid="22" grpId="3"/>
      <p:bldP spid="10" grpId="0"/>
      <p:bldP spid="10" grpId="1"/>
      <p:bldP spid="10" grpId="2"/>
      <p:bldP spid="10" grpId="3"/>
      <p:bldP spid="24" grpId="0"/>
      <p:bldP spid="24" grpId="1"/>
      <p:bldP spid="2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5" name="Tartalom helye 15"/>
          <p:cNvSpPr txBox="1">
            <a:spLocks/>
          </p:cNvSpPr>
          <p:nvPr/>
        </p:nvSpPr>
        <p:spPr bwMode="auto">
          <a:xfrm>
            <a:off x="684467" y="161236"/>
            <a:ext cx="598180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Rest and</a:t>
            </a:r>
            <a:r>
              <a:rPr kumimoji="0" lang="hu-HU" sz="34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3400" b="1" i="0" u="none" strike="noStrike" kern="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Stress</a:t>
            </a:r>
            <a:r>
              <a:rPr kumimoji="0" lang="hu-HU" sz="34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34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Szövegdoboz 18"/>
          <p:cNvSpPr txBox="1"/>
          <p:nvPr/>
        </p:nvSpPr>
        <p:spPr>
          <a:xfrm>
            <a:off x="220840" y="1089982"/>
            <a:ext cx="7275335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800" b="1" dirty="0" smtClean="0">
                <a:solidFill>
                  <a:srgbClr val="333399"/>
                </a:solidFill>
              </a:rPr>
              <a:t>Alarm and stop </a:t>
            </a:r>
            <a:r>
              <a:rPr lang="hu-HU" sz="2800" b="1" dirty="0" err="1" smtClean="0">
                <a:solidFill>
                  <a:srgbClr val="333399"/>
                </a:solidFill>
              </a:rPr>
              <a:t>criterias</a:t>
            </a:r>
            <a:endParaRPr lang="hu-HU" sz="2800" b="1" dirty="0" smtClean="0">
              <a:solidFill>
                <a:srgbClr val="333399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38126" y="1927783"/>
            <a:ext cx="4369878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Heart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rate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238124" y="2719871"/>
            <a:ext cx="415290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ST </a:t>
            </a:r>
            <a:r>
              <a:rPr lang="hu-HU" sz="2400" b="1" dirty="0" err="1" smtClean="0">
                <a:solidFill>
                  <a:srgbClr val="333399"/>
                </a:solidFill>
              </a:rPr>
              <a:t>level</a:t>
            </a:r>
            <a:endParaRPr lang="hu-HU" sz="2400" b="1" dirty="0">
              <a:solidFill>
                <a:srgbClr val="333399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39078" y="3577580"/>
            <a:ext cx="391382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BP </a:t>
            </a:r>
            <a:r>
              <a:rPr lang="hu-HU" sz="2400" b="1" dirty="0" err="1" smtClean="0">
                <a:solidFill>
                  <a:srgbClr val="333399"/>
                </a:solidFill>
              </a:rPr>
              <a:t>systole</a:t>
            </a:r>
            <a:endParaRPr lang="hu-HU" sz="2400" b="1" dirty="0">
              <a:solidFill>
                <a:srgbClr val="333399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51520" y="4340051"/>
            <a:ext cx="391382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BP </a:t>
            </a:r>
            <a:r>
              <a:rPr lang="hu-HU" sz="2400" b="1" dirty="0" err="1" smtClean="0">
                <a:solidFill>
                  <a:srgbClr val="333399"/>
                </a:solidFill>
              </a:rPr>
              <a:t>diastole</a:t>
            </a:r>
            <a:endParaRPr lang="hu-HU" sz="2400" b="1" dirty="0">
              <a:solidFill>
                <a:srgbClr val="333399"/>
              </a:solidFill>
            </a:endParaRPr>
          </a:p>
        </p:txBody>
      </p:sp>
      <p:pic>
        <p:nvPicPr>
          <p:cNvPr id="32770" name="Picture 2" descr="W:\14-GRAFIKAI-munkák\01-TakacsKalman\06-Animációk\05-Dia\FL-képek\alarm and stop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2540" y="2091904"/>
            <a:ext cx="4345200" cy="2179264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3" name="Jobbra nyíl 12"/>
          <p:cNvSpPr/>
          <p:nvPr/>
        </p:nvSpPr>
        <p:spPr bwMode="auto">
          <a:xfrm rot="1103909">
            <a:off x="2022802" y="2448772"/>
            <a:ext cx="2025269" cy="32320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Jobbra nyíl 13"/>
          <p:cNvSpPr/>
          <p:nvPr/>
        </p:nvSpPr>
        <p:spPr bwMode="auto">
          <a:xfrm rot="510240">
            <a:off x="1891573" y="3062965"/>
            <a:ext cx="2025269" cy="32320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Jobbra nyíl 14"/>
          <p:cNvSpPr/>
          <p:nvPr/>
        </p:nvSpPr>
        <p:spPr bwMode="auto">
          <a:xfrm>
            <a:off x="2271568" y="3715657"/>
            <a:ext cx="1687879" cy="31931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Jobbra nyíl 15"/>
          <p:cNvSpPr/>
          <p:nvPr/>
        </p:nvSpPr>
        <p:spPr bwMode="auto">
          <a:xfrm rot="20774349">
            <a:off x="2336884" y="4259945"/>
            <a:ext cx="1687879" cy="31931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9763699"/>
      </p:ext>
    </p:extLst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5691 0.063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" y="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0" grpId="2"/>
      <p:bldP spid="20" grpId="3"/>
      <p:bldP spid="21" grpId="0"/>
      <p:bldP spid="21" grpId="1"/>
      <p:bldP spid="21" grpId="2"/>
      <p:bldP spid="21" grpId="3"/>
      <p:bldP spid="22" grpId="0"/>
      <p:bldP spid="22" grpId="1"/>
      <p:bldP spid="22" grpId="2"/>
      <p:bldP spid="22" grpId="3"/>
      <p:bldP spid="10" grpId="0"/>
      <p:bldP spid="10" grpId="1"/>
      <p:bldP spid="10" grpId="2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89"/>
          <p:cNvGrpSpPr/>
          <p:nvPr/>
        </p:nvGrpSpPr>
        <p:grpSpPr>
          <a:xfrm rot="1400325">
            <a:off x="3417270" y="4202804"/>
            <a:ext cx="2547890" cy="584635"/>
            <a:chOff x="945547" y="5811992"/>
            <a:chExt cx="5051805" cy="572129"/>
          </a:xfrm>
        </p:grpSpPr>
        <p:cxnSp>
          <p:nvCxnSpPr>
            <p:cNvPr id="91" name="Egyenes összekötő 90"/>
            <p:cNvCxnSpPr/>
            <p:nvPr/>
          </p:nvCxnSpPr>
          <p:spPr bwMode="auto">
            <a:xfrm rot="20954186">
              <a:off x="945547" y="5811992"/>
              <a:ext cx="5051805" cy="548971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92" name="Szövegdoboz 91"/>
            <p:cNvSpPr txBox="1"/>
            <p:nvPr/>
          </p:nvSpPr>
          <p:spPr>
            <a:xfrm>
              <a:off x="2962836" y="6014789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i="1" dirty="0" smtClean="0">
                  <a:solidFill>
                    <a:srgbClr val="00B050"/>
                  </a:solidFill>
                </a:rPr>
                <a:t>Internet</a:t>
              </a:r>
              <a:endParaRPr lang="hu-HU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" name="Csoportba foglalás 85"/>
          <p:cNvGrpSpPr/>
          <p:nvPr/>
        </p:nvGrpSpPr>
        <p:grpSpPr>
          <a:xfrm rot="19912626">
            <a:off x="3509754" y="2190694"/>
            <a:ext cx="3261547" cy="1828405"/>
            <a:chOff x="-2043445" y="5038529"/>
            <a:chExt cx="5754850" cy="1789294"/>
          </a:xfrm>
        </p:grpSpPr>
        <p:cxnSp>
          <p:nvCxnSpPr>
            <p:cNvPr id="87" name="Egyenes összekötő 86"/>
            <p:cNvCxnSpPr/>
            <p:nvPr/>
          </p:nvCxnSpPr>
          <p:spPr bwMode="auto">
            <a:xfrm rot="1772617" flipV="1">
              <a:off x="-2043445" y="5038529"/>
              <a:ext cx="5754850" cy="1789294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88" name="Szövegdoboz 87"/>
            <p:cNvSpPr txBox="1"/>
            <p:nvPr/>
          </p:nvSpPr>
          <p:spPr>
            <a:xfrm rot="21525308">
              <a:off x="1274365" y="5892023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i="1" dirty="0" smtClean="0">
                  <a:solidFill>
                    <a:srgbClr val="00B050"/>
                  </a:solidFill>
                </a:rPr>
                <a:t>Internet</a:t>
              </a:r>
              <a:endParaRPr lang="hu-HU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" name="Csoportba foglalás 82"/>
          <p:cNvGrpSpPr/>
          <p:nvPr/>
        </p:nvGrpSpPr>
        <p:grpSpPr>
          <a:xfrm rot="2982165">
            <a:off x="4458337" y="3405629"/>
            <a:ext cx="2027522" cy="351156"/>
            <a:chOff x="899592" y="6052564"/>
            <a:chExt cx="3253308" cy="369332"/>
          </a:xfrm>
        </p:grpSpPr>
        <p:cxnSp>
          <p:nvCxnSpPr>
            <p:cNvPr id="84" name="Egyenes összekötő 83"/>
            <p:cNvCxnSpPr/>
            <p:nvPr/>
          </p:nvCxnSpPr>
          <p:spPr bwMode="auto">
            <a:xfrm>
              <a:off x="899592" y="6084332"/>
              <a:ext cx="3253308" cy="0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85" name="Szövegdoboz 84"/>
            <p:cNvSpPr txBox="1"/>
            <p:nvPr/>
          </p:nvSpPr>
          <p:spPr>
            <a:xfrm>
              <a:off x="1984889" y="6052564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i="1" dirty="0" smtClean="0">
                  <a:solidFill>
                    <a:srgbClr val="00B050"/>
                  </a:solidFill>
                </a:rPr>
                <a:t>Internet</a:t>
              </a:r>
              <a:endParaRPr lang="hu-HU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Csoportba foglalás 78"/>
          <p:cNvGrpSpPr/>
          <p:nvPr/>
        </p:nvGrpSpPr>
        <p:grpSpPr>
          <a:xfrm rot="20963061">
            <a:off x="5045401" y="2181923"/>
            <a:ext cx="1749876" cy="528527"/>
            <a:chOff x="929025" y="5904675"/>
            <a:chExt cx="3019732" cy="517221"/>
          </a:xfrm>
        </p:grpSpPr>
        <p:cxnSp>
          <p:nvCxnSpPr>
            <p:cNvPr id="77" name="Egyenes összekötő 76"/>
            <p:cNvCxnSpPr>
              <a:endCxn id="64" idx="1"/>
            </p:cNvCxnSpPr>
            <p:nvPr/>
          </p:nvCxnSpPr>
          <p:spPr bwMode="auto">
            <a:xfrm rot="636939" flipV="1">
              <a:off x="929025" y="5904675"/>
              <a:ext cx="3019732" cy="340302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78" name="Szövegdoboz 77"/>
            <p:cNvSpPr txBox="1"/>
            <p:nvPr/>
          </p:nvSpPr>
          <p:spPr>
            <a:xfrm>
              <a:off x="1984889" y="6052564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i="1" dirty="0" smtClean="0">
                  <a:solidFill>
                    <a:srgbClr val="00B050"/>
                  </a:solidFill>
                </a:rPr>
                <a:t>Internet</a:t>
              </a:r>
              <a:endParaRPr lang="hu-HU" i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152400" y="127000"/>
            <a:ext cx="7467600" cy="698500"/>
          </a:xfrm>
        </p:spPr>
        <p:txBody>
          <a:bodyPr/>
          <a:lstStyle/>
          <a:p>
            <a:endParaRPr lang="hu-HU"/>
          </a:p>
        </p:txBody>
      </p:sp>
      <p:pic>
        <p:nvPicPr>
          <p:cNvPr id="9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11" name="Szövegdoboz 10"/>
          <p:cNvSpPr txBox="1"/>
          <p:nvPr/>
        </p:nvSpPr>
        <p:spPr>
          <a:xfrm>
            <a:off x="220841" y="1089982"/>
            <a:ext cx="3551060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800" b="1" dirty="0" err="1" smtClean="0">
                <a:solidFill>
                  <a:srgbClr val="333399"/>
                </a:solidFill>
              </a:rPr>
              <a:t>Informatics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support</a:t>
            </a:r>
            <a:endParaRPr lang="hu-HU" sz="2800" b="1" dirty="0" smtClean="0">
              <a:solidFill>
                <a:srgbClr val="333399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38126" y="2129484"/>
            <a:ext cx="39147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Network </a:t>
            </a:r>
            <a:r>
              <a:rPr lang="hu-HU" sz="2400" b="1" dirty="0" err="1" smtClean="0">
                <a:solidFill>
                  <a:srgbClr val="333399"/>
                </a:solidFill>
              </a:rPr>
              <a:t>application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38126" y="2771775"/>
            <a:ext cx="42068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Record</a:t>
            </a:r>
            <a:r>
              <a:rPr lang="hu-HU" sz="2400" b="1" dirty="0" smtClean="0">
                <a:solidFill>
                  <a:srgbClr val="333399"/>
                </a:solidFill>
              </a:rPr>
              <a:t>, </a:t>
            </a:r>
            <a:r>
              <a:rPr lang="hu-HU" sz="2400" b="1" dirty="0" err="1" smtClean="0">
                <a:solidFill>
                  <a:srgbClr val="333399"/>
                </a:solidFill>
              </a:rPr>
              <a:t>report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forwarding</a:t>
            </a:r>
            <a:endParaRPr lang="hu-HU" sz="2400" b="1" dirty="0">
              <a:solidFill>
                <a:srgbClr val="333399"/>
              </a:solidFill>
            </a:endParaRPr>
          </a:p>
        </p:txBody>
      </p:sp>
      <p:pic>
        <p:nvPicPr>
          <p:cNvPr id="16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Szövegdoboz 16"/>
          <p:cNvSpPr txBox="1"/>
          <p:nvPr/>
        </p:nvSpPr>
        <p:spPr>
          <a:xfrm>
            <a:off x="238126" y="3385840"/>
            <a:ext cx="24669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Interfaces</a:t>
            </a:r>
            <a:endParaRPr lang="hu-HU" sz="2400" b="1" dirty="0">
              <a:solidFill>
                <a:srgbClr val="333399"/>
              </a:solidFill>
            </a:endParaRPr>
          </a:p>
        </p:txBody>
      </p:sp>
      <p:grpSp>
        <p:nvGrpSpPr>
          <p:cNvPr id="6" name="Csoportba foglalás 35"/>
          <p:cNvGrpSpPr/>
          <p:nvPr/>
        </p:nvGrpSpPr>
        <p:grpSpPr>
          <a:xfrm>
            <a:off x="4175956" y="1165312"/>
            <a:ext cx="3955394" cy="3789712"/>
            <a:chOff x="4175956" y="1165312"/>
            <a:chExt cx="3955394" cy="3789712"/>
          </a:xfrm>
        </p:grpSpPr>
        <p:cxnSp>
          <p:nvCxnSpPr>
            <p:cNvPr id="21" name="Egyenes összekötő 20"/>
            <p:cNvCxnSpPr/>
            <p:nvPr/>
          </p:nvCxnSpPr>
          <p:spPr bwMode="auto">
            <a:xfrm rot="16200000" flipV="1">
              <a:off x="6155091" y="2382597"/>
              <a:ext cx="1718022" cy="1211796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Egyenes összekötő 18"/>
            <p:cNvCxnSpPr/>
            <p:nvPr/>
          </p:nvCxnSpPr>
          <p:spPr bwMode="auto">
            <a:xfrm rot="5400000" flipH="1" flipV="1">
              <a:off x="4595088" y="2394429"/>
              <a:ext cx="1718021" cy="1188132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pic>
          <p:nvPicPr>
            <p:cNvPr id="10242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5631542" y="1542488"/>
              <a:ext cx="1147082" cy="1029824"/>
            </a:xfrm>
            <a:prstGeom prst="rect">
              <a:avLst/>
            </a:prstGeom>
            <a:noFill/>
          </p:spPr>
        </p:pic>
        <p:pic>
          <p:nvPicPr>
            <p:cNvPr id="14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4175956" y="3625288"/>
              <a:ext cx="1147082" cy="1029824"/>
            </a:xfrm>
            <a:prstGeom prst="rect">
              <a:avLst/>
            </a:prstGeom>
            <a:noFill/>
          </p:spPr>
        </p:pic>
        <p:pic>
          <p:nvPicPr>
            <p:cNvPr id="15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984268" y="3625288"/>
              <a:ext cx="1147082" cy="1029824"/>
            </a:xfrm>
            <a:prstGeom prst="rect">
              <a:avLst/>
            </a:prstGeom>
            <a:noFill/>
          </p:spPr>
        </p:pic>
        <p:sp>
          <p:nvSpPr>
            <p:cNvPr id="22" name="Szövegdoboz 21"/>
            <p:cNvSpPr txBox="1"/>
            <p:nvPr/>
          </p:nvSpPr>
          <p:spPr>
            <a:xfrm>
              <a:off x="4211960" y="4585692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CLIENT</a:t>
              </a:r>
              <a:endParaRPr lang="hu-HU" b="1" dirty="0"/>
            </a:p>
          </p:txBody>
        </p:sp>
        <p:sp>
          <p:nvSpPr>
            <p:cNvPr id="23" name="Szövegdoboz 22"/>
            <p:cNvSpPr txBox="1"/>
            <p:nvPr/>
          </p:nvSpPr>
          <p:spPr>
            <a:xfrm>
              <a:off x="7056276" y="4585692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CLIENT</a:t>
              </a:r>
              <a:endParaRPr lang="hu-HU" b="1" dirty="0"/>
            </a:p>
          </p:txBody>
        </p:sp>
        <p:sp>
          <p:nvSpPr>
            <p:cNvPr id="24" name="Szövegdoboz 23"/>
            <p:cNvSpPr txBox="1"/>
            <p:nvPr/>
          </p:nvSpPr>
          <p:spPr>
            <a:xfrm>
              <a:off x="5616116" y="1165312"/>
              <a:ext cx="1129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SERVER</a:t>
              </a:r>
              <a:endParaRPr lang="hu-HU" b="1" dirty="0"/>
            </a:p>
          </p:txBody>
        </p:sp>
      </p:grpSp>
      <p:sp>
        <p:nvSpPr>
          <p:cNvPr id="25" name="Szövegdoboz 24"/>
          <p:cNvSpPr txBox="1"/>
          <p:nvPr/>
        </p:nvSpPr>
        <p:spPr>
          <a:xfrm rot="18303369">
            <a:off x="4240376" y="384889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Record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6" name="Szövegdoboz 25"/>
          <p:cNvSpPr txBox="1"/>
          <p:nvPr/>
        </p:nvSpPr>
        <p:spPr>
          <a:xfrm rot="18303369">
            <a:off x="5450768" y="198573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Record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 rot="3263348">
            <a:off x="5957659" y="195449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Record</a:t>
            </a:r>
            <a:endParaRPr lang="hu-HU" b="1" dirty="0">
              <a:solidFill>
                <a:srgbClr val="FF0000"/>
              </a:solidFill>
            </a:endParaRPr>
          </a:p>
        </p:txBody>
      </p:sp>
      <p:grpSp>
        <p:nvGrpSpPr>
          <p:cNvPr id="7" name="Csoportba foglalás 37"/>
          <p:cNvGrpSpPr/>
          <p:nvPr/>
        </p:nvGrpSpPr>
        <p:grpSpPr>
          <a:xfrm>
            <a:off x="4281134" y="2014890"/>
            <a:ext cx="1262974" cy="779526"/>
            <a:chOff x="3635895" y="1396660"/>
            <a:chExt cx="1262974" cy="779526"/>
          </a:xfrm>
        </p:grpSpPr>
        <p:pic>
          <p:nvPicPr>
            <p:cNvPr id="30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966804" y="1642526"/>
              <a:ext cx="594424" cy="533660"/>
            </a:xfrm>
            <a:prstGeom prst="rect">
              <a:avLst/>
            </a:prstGeom>
            <a:noFill/>
          </p:spPr>
        </p:pic>
        <p:sp>
          <p:nvSpPr>
            <p:cNvPr id="34" name="Szövegdoboz 33"/>
            <p:cNvSpPr txBox="1"/>
            <p:nvPr/>
          </p:nvSpPr>
          <p:spPr>
            <a:xfrm>
              <a:off x="3635895" y="1396660"/>
              <a:ext cx="12629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600" b="1" dirty="0" smtClean="0"/>
                <a:t>FTP Server</a:t>
              </a:r>
              <a:endParaRPr lang="hu-HU" sz="1600" b="1" dirty="0"/>
            </a:p>
          </p:txBody>
        </p:sp>
      </p:grpSp>
      <p:grpSp>
        <p:nvGrpSpPr>
          <p:cNvPr id="18" name="Csoportba foglalás 54"/>
          <p:cNvGrpSpPr/>
          <p:nvPr/>
        </p:nvGrpSpPr>
        <p:grpSpPr>
          <a:xfrm>
            <a:off x="3381345" y="6084332"/>
            <a:ext cx="3955394" cy="3789712"/>
            <a:chOff x="4175956" y="1165312"/>
            <a:chExt cx="3955394" cy="3789712"/>
          </a:xfrm>
        </p:grpSpPr>
        <p:cxnSp>
          <p:nvCxnSpPr>
            <p:cNvPr id="56" name="Egyenes összekötő 55"/>
            <p:cNvCxnSpPr/>
            <p:nvPr/>
          </p:nvCxnSpPr>
          <p:spPr bwMode="auto">
            <a:xfrm rot="16200000" flipV="1">
              <a:off x="6155091" y="2382597"/>
              <a:ext cx="1718022" cy="1211796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Egyenes összekötő 56"/>
            <p:cNvCxnSpPr/>
            <p:nvPr/>
          </p:nvCxnSpPr>
          <p:spPr bwMode="auto">
            <a:xfrm rot="5400000" flipH="1" flipV="1">
              <a:off x="4595088" y="2394429"/>
              <a:ext cx="1718021" cy="1188132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pic>
          <p:nvPicPr>
            <p:cNvPr id="58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5631542" y="1542488"/>
              <a:ext cx="1147082" cy="1029824"/>
            </a:xfrm>
            <a:prstGeom prst="rect">
              <a:avLst/>
            </a:prstGeom>
            <a:noFill/>
          </p:spPr>
        </p:pic>
        <p:pic>
          <p:nvPicPr>
            <p:cNvPr id="59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4175956" y="3625288"/>
              <a:ext cx="1147082" cy="1029824"/>
            </a:xfrm>
            <a:prstGeom prst="rect">
              <a:avLst/>
            </a:prstGeom>
            <a:noFill/>
          </p:spPr>
        </p:pic>
        <p:pic>
          <p:nvPicPr>
            <p:cNvPr id="60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984268" y="3625288"/>
              <a:ext cx="1147082" cy="1029824"/>
            </a:xfrm>
            <a:prstGeom prst="rect">
              <a:avLst/>
            </a:prstGeom>
            <a:noFill/>
          </p:spPr>
        </p:pic>
        <p:sp>
          <p:nvSpPr>
            <p:cNvPr id="61" name="Szövegdoboz 60"/>
            <p:cNvSpPr txBox="1"/>
            <p:nvPr/>
          </p:nvSpPr>
          <p:spPr>
            <a:xfrm>
              <a:off x="4211960" y="4585692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CLIENT</a:t>
              </a:r>
              <a:endParaRPr lang="hu-HU" b="1" dirty="0"/>
            </a:p>
          </p:txBody>
        </p:sp>
        <p:sp>
          <p:nvSpPr>
            <p:cNvPr id="62" name="Szövegdoboz 61"/>
            <p:cNvSpPr txBox="1"/>
            <p:nvPr/>
          </p:nvSpPr>
          <p:spPr>
            <a:xfrm>
              <a:off x="7056276" y="4585692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CLIENT</a:t>
              </a:r>
              <a:endParaRPr lang="hu-HU" b="1" dirty="0"/>
            </a:p>
          </p:txBody>
        </p:sp>
        <p:sp>
          <p:nvSpPr>
            <p:cNvPr id="63" name="Szövegdoboz 62"/>
            <p:cNvSpPr txBox="1"/>
            <p:nvPr/>
          </p:nvSpPr>
          <p:spPr>
            <a:xfrm>
              <a:off x="5616116" y="1165312"/>
              <a:ext cx="1129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SERVER</a:t>
              </a:r>
              <a:endParaRPr lang="hu-HU" b="1" dirty="0"/>
            </a:p>
          </p:txBody>
        </p:sp>
      </p:grpSp>
      <p:pic>
        <p:nvPicPr>
          <p:cNvPr id="67" name="Picture 10" descr="http://www-03.ibm.com/software/lotus/symphony/gallery.nsf/atom_clipArt/D888798EE378C60E852575960033C063/$File/Folder04-Yello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2275" y="1874802"/>
            <a:ext cx="540000" cy="383773"/>
          </a:xfrm>
          <a:prstGeom prst="rect">
            <a:avLst/>
          </a:prstGeom>
          <a:noFill/>
        </p:spPr>
      </p:pic>
      <p:pic>
        <p:nvPicPr>
          <p:cNvPr id="68" name="Picture 10" descr="http://www-03.ibm.com/software/lotus/symphony/gallery.nsf/atom_clipArt/D888798EE378C60E852575960033C063/$File/Folder04-Yello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4537" y="2486473"/>
            <a:ext cx="540000" cy="383773"/>
          </a:xfrm>
          <a:prstGeom prst="rect">
            <a:avLst/>
          </a:prstGeom>
          <a:noFill/>
        </p:spPr>
      </p:pic>
      <p:grpSp>
        <p:nvGrpSpPr>
          <p:cNvPr id="20" name="Csoportba foglalás 68"/>
          <p:cNvGrpSpPr/>
          <p:nvPr/>
        </p:nvGrpSpPr>
        <p:grpSpPr>
          <a:xfrm>
            <a:off x="2425941" y="3707187"/>
            <a:ext cx="1428596" cy="833448"/>
            <a:chOff x="3470273" y="1642526"/>
            <a:chExt cx="1428596" cy="833448"/>
          </a:xfrm>
        </p:grpSpPr>
        <p:pic>
          <p:nvPicPr>
            <p:cNvPr id="70" name="Picture 2" descr="http://www.sbac.edu/~tpl/clipart/Technology%20and%20Machines/computer%2001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966804" y="1642526"/>
              <a:ext cx="594424" cy="533660"/>
            </a:xfrm>
            <a:prstGeom prst="rect">
              <a:avLst/>
            </a:prstGeom>
            <a:noFill/>
          </p:spPr>
        </p:pic>
        <p:sp>
          <p:nvSpPr>
            <p:cNvPr id="71" name="Szövegdoboz 70"/>
            <p:cNvSpPr txBox="1"/>
            <p:nvPr/>
          </p:nvSpPr>
          <p:spPr>
            <a:xfrm>
              <a:off x="3470273" y="2137420"/>
              <a:ext cx="1428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dirty="0" smtClean="0"/>
                <a:t>Email Server</a:t>
              </a:r>
              <a:endParaRPr lang="hu-HU" sz="1600" b="1" dirty="0"/>
            </a:p>
          </p:txBody>
        </p:sp>
      </p:grpSp>
      <p:pic>
        <p:nvPicPr>
          <p:cNvPr id="72" name="Picture 8" descr="http://www.idownloadblog.com/wp-content/uploads/2011/02/Gmail-Ic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1345" y="3707187"/>
            <a:ext cx="540000" cy="3771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96" name="Szövegdoboz 95"/>
          <p:cNvSpPr txBox="1"/>
          <p:nvPr/>
        </p:nvSpPr>
        <p:spPr>
          <a:xfrm rot="3352414">
            <a:off x="7156927" y="371029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Record</a:t>
            </a:r>
            <a:endParaRPr lang="hu-HU" b="1" dirty="0">
              <a:solidFill>
                <a:srgbClr val="FF0000"/>
              </a:solidFill>
            </a:endParaRPr>
          </a:p>
        </p:txBody>
      </p:sp>
      <p:grpSp>
        <p:nvGrpSpPr>
          <p:cNvPr id="28" name="Csoportba foglalás 97"/>
          <p:cNvGrpSpPr/>
          <p:nvPr/>
        </p:nvGrpSpPr>
        <p:grpSpPr>
          <a:xfrm>
            <a:off x="10037146" y="1663326"/>
            <a:ext cx="2971208" cy="2495996"/>
            <a:chOff x="8352420" y="3522091"/>
            <a:chExt cx="2971208" cy="2495996"/>
          </a:xfrm>
        </p:grpSpPr>
        <p:sp>
          <p:nvSpPr>
            <p:cNvPr id="97" name="Folyamatábra: Lyukszalag 96"/>
            <p:cNvSpPr/>
            <p:nvPr/>
          </p:nvSpPr>
          <p:spPr bwMode="auto">
            <a:xfrm>
              <a:off x="8352420" y="3522091"/>
              <a:ext cx="2971208" cy="2495996"/>
            </a:xfrm>
            <a:prstGeom prst="flowChartPunchedTap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Szövegdoboz 72"/>
            <p:cNvSpPr txBox="1"/>
            <p:nvPr/>
          </p:nvSpPr>
          <p:spPr>
            <a:xfrm>
              <a:off x="8655036" y="4084385"/>
              <a:ext cx="13821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smtClean="0">
                  <a:ln w="1905"/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DICOM</a:t>
              </a:r>
              <a:endParaRPr lang="hu-HU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74" name="Szövegdoboz 73"/>
            <p:cNvSpPr txBox="1"/>
            <p:nvPr/>
          </p:nvSpPr>
          <p:spPr>
            <a:xfrm>
              <a:off x="10037146" y="4549688"/>
              <a:ext cx="94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smtClean="0">
                  <a:ln w="1905"/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GDT</a:t>
              </a:r>
              <a:endParaRPr lang="hu-HU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75" name="Szövegdoboz 74"/>
            <p:cNvSpPr txBox="1"/>
            <p:nvPr/>
          </p:nvSpPr>
          <p:spPr>
            <a:xfrm>
              <a:off x="8655036" y="5068077"/>
              <a:ext cx="12025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smtClean="0">
                  <a:ln w="1905"/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MFER</a:t>
              </a:r>
              <a:endParaRPr lang="hu-HU" sz="28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pic>
        <p:nvPicPr>
          <p:cNvPr id="10248" name="Picture 8" descr="http://www.idownloadblog.com/wp-content/uploads/2011/02/Gmail-Ic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0000" y="1874802"/>
            <a:ext cx="540000" cy="3771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4" name="Picture 10" descr="http://www-03.ibm.com/software/lotus/symphony/gallery.nsf/atom_clipArt/D888798EE378C60E852575960033C063/$File/Folder04-Yello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8624" y="1991579"/>
            <a:ext cx="540000" cy="383773"/>
          </a:xfrm>
          <a:prstGeom prst="rect">
            <a:avLst/>
          </a:prstGeom>
          <a:noFill/>
        </p:spPr>
      </p:pic>
      <p:sp>
        <p:nvSpPr>
          <p:cNvPr id="65" name="Tartalom helye 15"/>
          <p:cNvSpPr txBox="1">
            <a:spLocks/>
          </p:cNvSpPr>
          <p:nvPr/>
        </p:nvSpPr>
        <p:spPr bwMode="auto">
          <a:xfrm>
            <a:off x="684467" y="161236"/>
            <a:ext cx="598180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Rest and</a:t>
            </a:r>
            <a:r>
              <a:rPr kumimoji="0" lang="hu-HU" sz="34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3400" b="1" i="0" u="none" strike="noStrike" kern="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Stress</a:t>
            </a:r>
            <a:r>
              <a:rPr kumimoji="0" lang="hu-HU" sz="34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34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15208 -0.3630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" y="-1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-0.005 L -0.15261 -0.3438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" y="-16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2 -0.03722 L -0.11284 0.288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" y="16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7 -0.02917 L 0.12553 0.30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900"/>
                            </p:stCondLst>
                            <p:childTnLst>
                              <p:par>
                                <p:cTn id="52" presetID="10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9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900"/>
                            </p:stCondLst>
                            <p:childTnLst>
                              <p:par>
                                <p:cTn id="6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900"/>
                            </p:stCondLst>
                            <p:childTnLst>
                              <p:par>
                                <p:cTn id="6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0295 -0.5936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29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9878 -0.14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-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9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0277 L -0.25677 0.0386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" y="2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9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9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0306 L 0.30885 -0.0894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-43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21979 0.43028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215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9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19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3900"/>
                            </p:stCondLst>
                            <p:childTnLst>
                              <p:par>
                                <p:cTn id="1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9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0.03167 L -0.48108 0.37611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" y="172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9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79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89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62042E-6 L 0.3809 0.0890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" y="44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09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19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3900"/>
                            </p:stCondLst>
                            <p:childTnLst>
                              <p:par>
                                <p:cTn id="1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5900"/>
                            </p:stCondLst>
                            <p:childTnLst>
                              <p:par>
                                <p:cTn id="18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900"/>
                            </p:stCondLst>
                            <p:childTnLst>
                              <p:par>
                                <p:cTn id="1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8229E-6 C -0.16701 0.05442 -0.33402 0.10911 -0.42534 0.11411 C -0.51666 0.1191 -0.52777 0.0125 -0.54757 0.03026 " pathEditMode="relative" ptsTypes="aaA">
                                      <p:cBhvr>
                                        <p:cTn id="19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9900"/>
                            </p:stCondLst>
                            <p:childTnLst>
                              <p:par>
                                <p:cTn id="196" presetID="10" presetClass="exit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2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2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2" grpId="2"/>
      <p:bldP spid="12" grpId="3"/>
      <p:bldP spid="13" grpId="0"/>
      <p:bldP spid="13" grpId="1"/>
      <p:bldP spid="13" grpId="2"/>
      <p:bldP spid="13" grpId="3"/>
      <p:bldP spid="17" grpId="0"/>
      <p:bldP spid="17" grpId="1"/>
      <p:bldP spid="17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96" grpId="0"/>
      <p:bldP spid="96" grpId="1"/>
      <p:bldP spid="96" grpId="2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24"/>
          <p:cNvGrpSpPr/>
          <p:nvPr/>
        </p:nvGrpSpPr>
        <p:grpSpPr>
          <a:xfrm>
            <a:off x="899592" y="4081636"/>
            <a:ext cx="6192688" cy="1368152"/>
            <a:chOff x="971600" y="1057300"/>
            <a:chExt cx="6192688" cy="1368152"/>
          </a:xfrm>
        </p:grpSpPr>
        <p:sp>
          <p:nvSpPr>
            <p:cNvPr id="26" name="Téglalap 25"/>
            <p:cNvSpPr/>
            <p:nvPr/>
          </p:nvSpPr>
          <p:spPr bwMode="auto">
            <a:xfrm>
              <a:off x="2267744" y="1489348"/>
              <a:ext cx="4896544" cy="576064"/>
            </a:xfrm>
            <a:prstGeom prst="rect">
              <a:avLst/>
            </a:prstGeom>
            <a:gradFill flip="none" rotWithShape="1">
              <a:gsLst>
                <a:gs pos="0">
                  <a:srgbClr val="3E5994">
                    <a:shade val="30000"/>
                    <a:satMod val="115000"/>
                  </a:srgbClr>
                </a:gs>
                <a:gs pos="50000">
                  <a:srgbClr val="3E5994">
                    <a:shade val="67500"/>
                    <a:satMod val="115000"/>
                  </a:srgbClr>
                </a:gs>
                <a:gs pos="100000">
                  <a:srgbClr val="3E599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cap="rnd"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524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Ellipszis 26"/>
            <p:cNvSpPr/>
            <p:nvPr/>
          </p:nvSpPr>
          <p:spPr>
            <a:xfrm>
              <a:off x="971600" y="1057300"/>
              <a:ext cx="1512168" cy="1368152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8" name="Picture 2" descr="W:\14-GRAFIKAI-munkák\01-TakacsKalman\03-Képek\01-EC-1-12H\2011-06-09\EC-holter12Ch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050384" y="1242464"/>
              <a:ext cx="1289368" cy="8888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Csoportba foglalás 19"/>
          <p:cNvGrpSpPr/>
          <p:nvPr/>
        </p:nvGrpSpPr>
        <p:grpSpPr>
          <a:xfrm>
            <a:off x="899592" y="2554389"/>
            <a:ext cx="6192688" cy="1383231"/>
            <a:chOff x="971600" y="1042221"/>
            <a:chExt cx="6192688" cy="1383231"/>
          </a:xfrm>
        </p:grpSpPr>
        <p:sp>
          <p:nvSpPr>
            <p:cNvPr id="21" name="Téglalap 20"/>
            <p:cNvSpPr/>
            <p:nvPr/>
          </p:nvSpPr>
          <p:spPr bwMode="auto">
            <a:xfrm>
              <a:off x="2267744" y="1489348"/>
              <a:ext cx="4896544" cy="576064"/>
            </a:xfrm>
            <a:prstGeom prst="rect">
              <a:avLst/>
            </a:prstGeom>
            <a:gradFill flip="none" rotWithShape="1">
              <a:gsLst>
                <a:gs pos="0">
                  <a:srgbClr val="3E5994">
                    <a:shade val="30000"/>
                    <a:satMod val="115000"/>
                  </a:srgbClr>
                </a:gs>
                <a:gs pos="50000">
                  <a:srgbClr val="3E5994">
                    <a:shade val="67500"/>
                    <a:satMod val="115000"/>
                  </a:srgbClr>
                </a:gs>
                <a:gs pos="100000">
                  <a:srgbClr val="3E599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cap="rnd"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524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lipszis 21"/>
            <p:cNvSpPr/>
            <p:nvPr/>
          </p:nvSpPr>
          <p:spPr>
            <a:xfrm>
              <a:off x="971600" y="1057300"/>
              <a:ext cx="1512168" cy="1368152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3" name="Picture 2" descr="W:\14-GRAFIKAI-munkák\01-TakacsKalman\03-Képek\01-EC-1-12H\2011-06-09\EC-holter12Ch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050384" y="1042221"/>
              <a:ext cx="1289368" cy="128936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Picture 7" descr="W:\14-GRAFIKAI-munkák\01-TakacsKalman\06-Animációk\05-Dia\tmp-kepek\oldal_sa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9772" y="0"/>
            <a:ext cx="2264228" cy="5715000"/>
          </a:xfrm>
          <a:prstGeom prst="rect">
            <a:avLst/>
          </a:prstGeom>
          <a:noFill/>
        </p:spPr>
      </p:pic>
      <p:grpSp>
        <p:nvGrpSpPr>
          <p:cNvPr id="3" name="Csoportba foglalás 18"/>
          <p:cNvGrpSpPr/>
          <p:nvPr/>
        </p:nvGrpSpPr>
        <p:grpSpPr>
          <a:xfrm>
            <a:off x="899592" y="913284"/>
            <a:ext cx="6192688" cy="1547242"/>
            <a:chOff x="971600" y="913284"/>
            <a:chExt cx="6192688" cy="1547242"/>
          </a:xfrm>
        </p:grpSpPr>
        <p:sp>
          <p:nvSpPr>
            <p:cNvPr id="17" name="Téglalap 16"/>
            <p:cNvSpPr/>
            <p:nvPr/>
          </p:nvSpPr>
          <p:spPr bwMode="auto">
            <a:xfrm>
              <a:off x="2267744" y="1489348"/>
              <a:ext cx="4896544" cy="576064"/>
            </a:xfrm>
            <a:prstGeom prst="rect">
              <a:avLst/>
            </a:prstGeom>
            <a:gradFill flip="none" rotWithShape="1">
              <a:gsLst>
                <a:gs pos="0">
                  <a:srgbClr val="3E5994">
                    <a:shade val="30000"/>
                    <a:satMod val="115000"/>
                  </a:srgbClr>
                </a:gs>
                <a:gs pos="50000">
                  <a:srgbClr val="3E5994">
                    <a:shade val="67500"/>
                    <a:satMod val="115000"/>
                  </a:srgbClr>
                </a:gs>
                <a:gs pos="100000">
                  <a:srgbClr val="3E599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cap="rnd"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524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lipszis 6"/>
            <p:cNvSpPr/>
            <p:nvPr/>
          </p:nvSpPr>
          <p:spPr>
            <a:xfrm>
              <a:off x="971600" y="1057300"/>
              <a:ext cx="1512168" cy="1368152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1" name="Picture 2" descr="W:\14-GRAFIKAI-munkák\01-TakacsKalman\03-Képek\01-EC-1-12H\2011-06-09\EC-holter12Ch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0384" y="913284"/>
              <a:ext cx="1289368" cy="154724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24" name="Tartalom helye 15"/>
          <p:cNvSpPr txBox="1">
            <a:spLocks/>
          </p:cNvSpPr>
          <p:nvPr/>
        </p:nvSpPr>
        <p:spPr bwMode="auto">
          <a:xfrm>
            <a:off x="2483768" y="3054360"/>
            <a:ext cx="4608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Rest and</a:t>
            </a:r>
            <a:r>
              <a:rPr kumimoji="0" lang="hu-HU" sz="28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Stress</a:t>
            </a:r>
            <a:r>
              <a:rPr kumimoji="0" lang="hu-HU" sz="28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28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Tartalom helye 15"/>
          <p:cNvSpPr txBox="1">
            <a:spLocks/>
          </p:cNvSpPr>
          <p:nvPr/>
        </p:nvSpPr>
        <p:spPr bwMode="auto">
          <a:xfrm>
            <a:off x="2483768" y="4566528"/>
            <a:ext cx="4608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NetECG</a:t>
            </a: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28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2483768" y="1542192"/>
            <a:ext cx="460851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28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Holter</a:t>
            </a:r>
            <a:r>
              <a:rPr lang="hu-HU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  <p:sp>
        <p:nvSpPr>
          <p:cNvPr id="20" name="Cím 1"/>
          <p:cNvSpPr txBox="1">
            <a:spLocks/>
          </p:cNvSpPr>
          <p:nvPr/>
        </p:nvSpPr>
        <p:spPr bwMode="auto">
          <a:xfrm>
            <a:off x="304800" y="142776"/>
            <a:ext cx="74676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PC </a:t>
            </a:r>
            <a:r>
              <a:rPr kumimoji="0" lang="hu-H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Based</a:t>
            </a:r>
            <a:r>
              <a:rPr kumimoji="0" lang="hu-H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ECG Systems</a:t>
            </a:r>
            <a:endParaRPr kumimoji="0" lang="hu-HU" sz="3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11111E-6 -3.44253E-7 L 0.06302 0.2976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149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3.79789E-6 L 0.0316 0.2931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147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300"/>
                            </p:stCondLst>
                            <p:childTnLst>
                              <p:par>
                                <p:cTn id="57" presetID="0" presetClass="path" presetSubtype="0" accel="50000" decel="5000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6302 0.29761 L -0.14965 -0.231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-265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9" grpId="0"/>
      <p:bldP spid="29" grpId="1"/>
      <p:bldP spid="31" grpId="0"/>
      <p:bldP spid="31" grpId="1"/>
      <p:bldP spid="31" grpId="2"/>
      <p:bldP spid="31" grpId="3"/>
      <p:bldP spid="20" grpId="1"/>
      <p:bldP spid="2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24"/>
          <p:cNvGrpSpPr/>
          <p:nvPr/>
        </p:nvGrpSpPr>
        <p:grpSpPr>
          <a:xfrm>
            <a:off x="899592" y="4081636"/>
            <a:ext cx="6192688" cy="1368152"/>
            <a:chOff x="971600" y="1057300"/>
            <a:chExt cx="6192688" cy="1368152"/>
          </a:xfrm>
        </p:grpSpPr>
        <p:sp>
          <p:nvSpPr>
            <p:cNvPr id="26" name="Téglalap 25"/>
            <p:cNvSpPr/>
            <p:nvPr/>
          </p:nvSpPr>
          <p:spPr bwMode="auto">
            <a:xfrm>
              <a:off x="2267744" y="1489348"/>
              <a:ext cx="4896544" cy="576064"/>
            </a:xfrm>
            <a:prstGeom prst="rect">
              <a:avLst/>
            </a:prstGeom>
            <a:gradFill flip="none" rotWithShape="1">
              <a:gsLst>
                <a:gs pos="0">
                  <a:srgbClr val="3E5994">
                    <a:shade val="30000"/>
                    <a:satMod val="115000"/>
                  </a:srgbClr>
                </a:gs>
                <a:gs pos="50000">
                  <a:srgbClr val="3E5994">
                    <a:shade val="67500"/>
                    <a:satMod val="115000"/>
                  </a:srgbClr>
                </a:gs>
                <a:gs pos="100000">
                  <a:srgbClr val="3E599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cap="rnd"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524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Ellipszis 26"/>
            <p:cNvSpPr/>
            <p:nvPr/>
          </p:nvSpPr>
          <p:spPr>
            <a:xfrm>
              <a:off x="971600" y="1057300"/>
              <a:ext cx="1512168" cy="1368152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8" name="Picture 2" descr="W:\14-GRAFIKAI-munkák\01-TakacsKalman\03-Képek\01-EC-1-12H\2011-06-09\EC-holter12Ch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050384" y="1242464"/>
              <a:ext cx="1289368" cy="8888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Csoportba foglalás 19"/>
          <p:cNvGrpSpPr/>
          <p:nvPr/>
        </p:nvGrpSpPr>
        <p:grpSpPr>
          <a:xfrm>
            <a:off x="899592" y="2554389"/>
            <a:ext cx="6192688" cy="1383231"/>
            <a:chOff x="971600" y="1042221"/>
            <a:chExt cx="6192688" cy="1383231"/>
          </a:xfrm>
        </p:grpSpPr>
        <p:sp>
          <p:nvSpPr>
            <p:cNvPr id="21" name="Téglalap 20"/>
            <p:cNvSpPr/>
            <p:nvPr/>
          </p:nvSpPr>
          <p:spPr bwMode="auto">
            <a:xfrm>
              <a:off x="2267744" y="1489348"/>
              <a:ext cx="4896544" cy="576064"/>
            </a:xfrm>
            <a:prstGeom prst="rect">
              <a:avLst/>
            </a:prstGeom>
            <a:gradFill flip="none" rotWithShape="1">
              <a:gsLst>
                <a:gs pos="0">
                  <a:srgbClr val="3E5994">
                    <a:shade val="30000"/>
                    <a:satMod val="115000"/>
                  </a:srgbClr>
                </a:gs>
                <a:gs pos="50000">
                  <a:srgbClr val="3E5994">
                    <a:shade val="67500"/>
                    <a:satMod val="115000"/>
                  </a:srgbClr>
                </a:gs>
                <a:gs pos="100000">
                  <a:srgbClr val="3E599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cap="rnd"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524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lipszis 21"/>
            <p:cNvSpPr/>
            <p:nvPr/>
          </p:nvSpPr>
          <p:spPr>
            <a:xfrm>
              <a:off x="971600" y="1057300"/>
              <a:ext cx="1512168" cy="1368152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3" name="Picture 2" descr="W:\14-GRAFIKAI-munkák\01-TakacsKalman\03-Képek\01-EC-1-12H\2011-06-09\EC-holter12Ch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050384" y="1042221"/>
              <a:ext cx="1289368" cy="128936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Picture 7" descr="W:\14-GRAFIKAI-munkák\01-TakacsKalman\06-Animációk\05-Dia\tmp-kepek\oldal_sa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6247" y="0"/>
            <a:ext cx="2264228" cy="5715000"/>
          </a:xfrm>
          <a:prstGeom prst="rect">
            <a:avLst/>
          </a:prstGeom>
          <a:noFill/>
        </p:spPr>
      </p:pic>
      <p:grpSp>
        <p:nvGrpSpPr>
          <p:cNvPr id="4" name="Csoportba foglalás 18"/>
          <p:cNvGrpSpPr/>
          <p:nvPr/>
        </p:nvGrpSpPr>
        <p:grpSpPr>
          <a:xfrm>
            <a:off x="899592" y="913284"/>
            <a:ext cx="6192688" cy="1547242"/>
            <a:chOff x="971600" y="913284"/>
            <a:chExt cx="6192688" cy="1547242"/>
          </a:xfrm>
        </p:grpSpPr>
        <p:sp>
          <p:nvSpPr>
            <p:cNvPr id="17" name="Téglalap 16"/>
            <p:cNvSpPr/>
            <p:nvPr/>
          </p:nvSpPr>
          <p:spPr bwMode="auto">
            <a:xfrm>
              <a:off x="2267744" y="1489348"/>
              <a:ext cx="4896544" cy="576064"/>
            </a:xfrm>
            <a:prstGeom prst="rect">
              <a:avLst/>
            </a:prstGeom>
            <a:gradFill flip="none" rotWithShape="1">
              <a:gsLst>
                <a:gs pos="0">
                  <a:srgbClr val="3E5994">
                    <a:shade val="30000"/>
                    <a:satMod val="115000"/>
                  </a:srgbClr>
                </a:gs>
                <a:gs pos="50000">
                  <a:srgbClr val="3E5994">
                    <a:shade val="67500"/>
                    <a:satMod val="115000"/>
                  </a:srgbClr>
                </a:gs>
                <a:gs pos="100000">
                  <a:srgbClr val="3E599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cap="rnd"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524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lipszis 6"/>
            <p:cNvSpPr/>
            <p:nvPr/>
          </p:nvSpPr>
          <p:spPr>
            <a:xfrm>
              <a:off x="971600" y="1057300"/>
              <a:ext cx="1512168" cy="1368152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1" name="Picture 2" descr="W:\14-GRAFIKAI-munkák\01-TakacsKalman\03-Képek\01-EC-1-12H\2011-06-09\EC-holter12Ch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0384" y="913284"/>
              <a:ext cx="1289368" cy="154724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24" name="Tartalom helye 15"/>
          <p:cNvSpPr txBox="1">
            <a:spLocks/>
          </p:cNvSpPr>
          <p:nvPr/>
        </p:nvSpPr>
        <p:spPr bwMode="auto">
          <a:xfrm>
            <a:off x="2483768" y="3054360"/>
            <a:ext cx="4608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Rest and</a:t>
            </a:r>
            <a:r>
              <a:rPr kumimoji="0" lang="hu-HU" sz="28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Stress</a:t>
            </a:r>
            <a:r>
              <a:rPr kumimoji="0" lang="hu-HU" sz="2800" b="1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28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Tartalom helye 15"/>
          <p:cNvSpPr txBox="1">
            <a:spLocks/>
          </p:cNvSpPr>
          <p:nvPr/>
        </p:nvSpPr>
        <p:spPr bwMode="auto">
          <a:xfrm>
            <a:off x="2483768" y="4566528"/>
            <a:ext cx="4608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NetECG</a:t>
            </a: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28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2483768" y="1542192"/>
            <a:ext cx="460851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28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Holter</a:t>
            </a:r>
            <a:r>
              <a:rPr lang="hu-HU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  <p:sp>
        <p:nvSpPr>
          <p:cNvPr id="20" name="Cím 1"/>
          <p:cNvSpPr txBox="1">
            <a:spLocks/>
          </p:cNvSpPr>
          <p:nvPr/>
        </p:nvSpPr>
        <p:spPr bwMode="auto">
          <a:xfrm>
            <a:off x="304800" y="142776"/>
            <a:ext cx="74676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PC </a:t>
            </a:r>
            <a:r>
              <a:rPr kumimoji="0" lang="hu-H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Based</a:t>
            </a:r>
            <a:r>
              <a:rPr kumimoji="0" lang="hu-H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ECG Systems</a:t>
            </a:r>
            <a:endParaRPr kumimoji="0" lang="hu-HU" sz="3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30354724"/>
      </p:ext>
    </p:extLst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 L -0.24792 0 " pathEditMode="relative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3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11111E-6 -1.77321E-6 L 0.09879 -0.2645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-1323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-2.41801E-6 L 0.08663 -0.2537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270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300"/>
                            </p:stCondLst>
                            <p:childTnLst>
                              <p:par>
                                <p:cTn id="55" presetID="42" presetClass="path" presetSubtype="0" accel="50000" decel="5000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9879 -0.26459 L -0.14965 -0.760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1" y="-2481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9" grpId="0"/>
      <p:bldP spid="29" grpId="1"/>
      <p:bldP spid="29" grpId="2"/>
      <p:bldP spid="29" grpId="3"/>
      <p:bldP spid="31" grpId="0"/>
      <p:bldP spid="31" grpId="1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647564" y="1057300"/>
            <a:ext cx="1641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333399"/>
                </a:solidFill>
              </a:rPr>
              <a:t>Platform</a:t>
            </a:r>
            <a:endParaRPr lang="hu-H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972155" y="1886856"/>
            <a:ext cx="1530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Windows</a:t>
            </a:r>
            <a:endParaRPr lang="hu-H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657948" y="1620639"/>
            <a:ext cx="1744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Android</a:t>
            </a:r>
            <a:r>
              <a:rPr lang="hu-H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TM</a:t>
            </a:r>
            <a:endParaRPr lang="hu-HU" sz="2400" b="1" baseline="30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2" descr="http://www.notik.hu/images/szolg-windows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892" y="1742081"/>
            <a:ext cx="847155" cy="709200"/>
          </a:xfrm>
          <a:prstGeom prst="rect">
            <a:avLst/>
          </a:prstGeom>
          <a:noFill/>
        </p:spPr>
      </p:pic>
      <p:pic>
        <p:nvPicPr>
          <p:cNvPr id="11" name="Picture 3" descr="C:\Users\tkalman\Downloads\samsung_galaxy_y_n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0168" y="2365865"/>
            <a:ext cx="1973943" cy="15987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2" name="Picture 4" descr="C:\Users\tkalman\Downloads\samsung-galaxy-tab-android-tablet-hands-on-ifa-berlin-2010-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2008" y="3310530"/>
            <a:ext cx="2046288" cy="15347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28674" name="Picture 2" descr="C:\Users\tkalman\Documents\Munkák\Névtel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8283" y="2917371"/>
            <a:ext cx="1988911" cy="19889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5" name="Téglalap 14"/>
          <p:cNvSpPr/>
          <p:nvPr/>
        </p:nvSpPr>
        <p:spPr>
          <a:xfrm>
            <a:off x="6726351" y="5461084"/>
            <a:ext cx="24176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</a:rPr>
              <a:t>Android is a trademark of Google Inc.</a:t>
            </a:r>
            <a:endParaRPr lang="hu-HU" sz="105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8676" name="Picture 4" descr="W:\14-GRAFIKAI-munkák\01-TakacsKalman\06-Animációk\05-Dia\tmp-kepek\prospektus-all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2077" y="1446836"/>
            <a:ext cx="615025" cy="709171"/>
          </a:xfrm>
          <a:prstGeom prst="rect">
            <a:avLst/>
          </a:prstGeom>
          <a:noFill/>
        </p:spPr>
      </p:pic>
      <p:pic>
        <p:nvPicPr>
          <p:cNvPr id="17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7" descr="W:\14-GRAFIKAI-munkák\01-TakacsKalman\06-Animációk\05-Dia\tmp-kepek\oldal_sav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9772" y="0"/>
            <a:ext cx="2264228" cy="5715000"/>
          </a:xfrm>
          <a:prstGeom prst="rect">
            <a:avLst/>
          </a:prstGeom>
          <a:noFill/>
        </p:spPr>
      </p:pic>
      <p:pic>
        <p:nvPicPr>
          <p:cNvPr id="5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16" name="Tartalom helye 15"/>
          <p:cNvSpPr txBox="1">
            <a:spLocks/>
          </p:cNvSpPr>
          <p:nvPr/>
        </p:nvSpPr>
        <p:spPr bwMode="auto">
          <a:xfrm>
            <a:off x="698009" y="161444"/>
            <a:ext cx="46085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NetECG</a:t>
            </a:r>
            <a:r>
              <a:rPr kumimoji="0" lang="hu-HU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34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5" name="Tartalom helye 15"/>
          <p:cNvSpPr txBox="1">
            <a:spLocks/>
          </p:cNvSpPr>
          <p:nvPr/>
        </p:nvSpPr>
        <p:spPr bwMode="auto">
          <a:xfrm>
            <a:off x="698009" y="161444"/>
            <a:ext cx="46085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NetECG</a:t>
            </a:r>
            <a:r>
              <a:rPr kumimoji="0" lang="hu-HU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34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14130" y="4772099"/>
            <a:ext cx="8443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Send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records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Cardiospy's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“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cloud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application</a:t>
            </a:r>
            <a:endParaRPr lang="hu-HU" sz="2400" b="1" dirty="0">
              <a:ln w="1905"/>
              <a:solidFill>
                <a:srgbClr val="33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églalap 8"/>
          <p:cNvSpPr/>
          <p:nvPr/>
        </p:nvSpPr>
        <p:spPr>
          <a:xfrm>
            <a:off x="193140" y="1093304"/>
            <a:ext cx="4342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600"/>
              </a:spcBef>
            </a:pPr>
            <a:r>
              <a:rPr lang="hu-HU" sz="28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Software </a:t>
            </a:r>
            <a:r>
              <a:rPr lang="hu-HU" sz="28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characteristics</a:t>
            </a:r>
            <a:endParaRPr lang="hu-HU" sz="2800" b="1" dirty="0" smtClean="0">
              <a:ln w="1905"/>
              <a:solidFill>
                <a:srgbClr val="33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9698" name="Picture 2" descr="M:\06-USER-MANUALS+PC SW\00-Cardiospy\07-Cardiospy Android\tmp\2.00.00.6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39551">
            <a:off x="5119602" y="-1875395"/>
            <a:ext cx="932466" cy="1554110"/>
          </a:xfrm>
          <a:prstGeom prst="rect">
            <a:avLst/>
          </a:prstGeom>
          <a:noFill/>
        </p:spPr>
      </p:pic>
      <p:pic>
        <p:nvPicPr>
          <p:cNvPr id="29699" name="Picture 3" descr="M:\06-USER-MANUALS+PC SW\00-Cardiospy\07-Cardiospy Android\tmp\P2011102013314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699292">
            <a:off x="8780432" y="-1409576"/>
            <a:ext cx="2265158" cy="1415723"/>
          </a:xfrm>
          <a:prstGeom prst="rect">
            <a:avLst/>
          </a:prstGeom>
          <a:noFill/>
        </p:spPr>
      </p:pic>
      <p:pic>
        <p:nvPicPr>
          <p:cNvPr id="29700" name="Picture 4" descr="W:\14-GRAFIKAI-munkák\01-TakacsKalman\01-Tervek, cimkék\16-Nyugalmi-reklám\tmp\Képek\doctor_nurs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40552" y="1453344"/>
            <a:ext cx="2376264" cy="1118752"/>
          </a:xfrm>
          <a:prstGeom prst="rect">
            <a:avLst/>
          </a:prstGeom>
          <a:noFill/>
        </p:spPr>
      </p:pic>
      <p:pic>
        <p:nvPicPr>
          <p:cNvPr id="29701" name="Picture 5" descr="W:\14-GRAFIKAI-munkák\01-TakacsKalman\01-Tervek, cimkék\16-Nyugalmi-reklám\tmp\Képek\doctor-duo-medical-records-comput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40552" y="3325552"/>
            <a:ext cx="1477146" cy="1738363"/>
          </a:xfrm>
          <a:prstGeom prst="rect">
            <a:avLst/>
          </a:prstGeom>
          <a:noFill/>
        </p:spPr>
      </p:pic>
      <p:sp>
        <p:nvSpPr>
          <p:cNvPr id="11" name="Téglalap 10"/>
          <p:cNvSpPr/>
          <p:nvPr/>
        </p:nvSpPr>
        <p:spPr>
          <a:xfrm>
            <a:off x="340768" y="1633364"/>
            <a:ext cx="3712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Real-time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ECG display</a:t>
            </a:r>
          </a:p>
        </p:txBody>
      </p:sp>
      <p:sp>
        <p:nvSpPr>
          <p:cNvPr id="12" name="Téglalap 11"/>
          <p:cNvSpPr/>
          <p:nvPr/>
        </p:nvSpPr>
        <p:spPr>
          <a:xfrm>
            <a:off x="333237" y="2065412"/>
            <a:ext cx="3900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12-channel resting ECG</a:t>
            </a:r>
          </a:p>
        </p:txBody>
      </p:sp>
      <p:sp>
        <p:nvSpPr>
          <p:cNvPr id="13" name="Téglalap 12"/>
          <p:cNvSpPr/>
          <p:nvPr/>
        </p:nvSpPr>
        <p:spPr>
          <a:xfrm>
            <a:off x="323528" y="2497460"/>
            <a:ext cx="5881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Portrait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landscape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display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mode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sp>
        <p:nvSpPr>
          <p:cNvPr id="14" name="Téglalap 13"/>
          <p:cNvSpPr/>
          <p:nvPr/>
        </p:nvSpPr>
        <p:spPr>
          <a:xfrm>
            <a:off x="323528" y="2965512"/>
            <a:ext cx="7135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Bluetooth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connection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with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ECG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recorder</a:t>
            </a:r>
            <a:endParaRPr lang="hu-HU" sz="2400" b="1" dirty="0" smtClean="0">
              <a:ln w="1905"/>
              <a:solidFill>
                <a:srgbClr val="33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323528" y="3433564"/>
            <a:ext cx="7471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Send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reports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JPG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MFER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format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via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email </a:t>
            </a:r>
          </a:p>
        </p:txBody>
      </p:sp>
      <p:sp>
        <p:nvSpPr>
          <p:cNvPr id="16" name="Téglalap 15"/>
          <p:cNvSpPr/>
          <p:nvPr/>
        </p:nvSpPr>
        <p:spPr>
          <a:xfrm>
            <a:off x="323528" y="3901616"/>
            <a:ext cx="7471831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buFont typeface="Wingdings" pitchFamily="2" charset="2"/>
              <a:buChar char="Ø"/>
            </a:pP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Save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records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SD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card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then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syncronise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</a:p>
          <a:p>
            <a:pPr algn="l">
              <a:spcBef>
                <a:spcPts val="600"/>
              </a:spcBef>
            </a:pP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Cardiospy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software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via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USB </a:t>
            </a:r>
            <a:r>
              <a:rPr lang="hu-HU" sz="2400" b="1" dirty="0" err="1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cable</a:t>
            </a:r>
            <a:r>
              <a:rPr lang="hu-HU" sz="24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13215E-6 L 0.14514 0.527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94225E-7 L -0.24931 0.565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2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39922E-6 L -0.22257 -0.057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-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9.71682E-7 L -0.38975 -0.0158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:\14-GRAFIKAI-munkák\01-TakacsKalman\06-Animációk\05-Dia\tmp-kepek\prospektus-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3566" y="1379961"/>
            <a:ext cx="3410238" cy="4161971"/>
          </a:xfrm>
          <a:prstGeom prst="rect">
            <a:avLst/>
          </a:prstGeom>
          <a:noFill/>
        </p:spPr>
      </p:pic>
      <p:pic>
        <p:nvPicPr>
          <p:cNvPr id="6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7" name="Tartalom helye 15"/>
          <p:cNvSpPr txBox="1">
            <a:spLocks/>
          </p:cNvSpPr>
          <p:nvPr/>
        </p:nvSpPr>
        <p:spPr bwMode="auto">
          <a:xfrm>
            <a:off x="698009" y="161444"/>
            <a:ext cx="46085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hu-HU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NetECG</a:t>
            </a:r>
            <a:r>
              <a:rPr kumimoji="0" lang="hu-HU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</a:t>
            </a:r>
            <a:endParaRPr kumimoji="0" lang="hu-HU" sz="34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43991" y="1078407"/>
            <a:ext cx="5786420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800" b="1" dirty="0" smtClean="0">
                <a:solidFill>
                  <a:srgbClr val="333399"/>
                </a:solidFill>
              </a:rPr>
              <a:t>The </a:t>
            </a:r>
            <a:r>
              <a:rPr lang="hu-HU" sz="2800" b="1" dirty="0" err="1" smtClean="0">
                <a:solidFill>
                  <a:srgbClr val="333399"/>
                </a:solidFill>
              </a:rPr>
              <a:t>product</a:t>
            </a:r>
            <a:r>
              <a:rPr lang="hu-HU" sz="2800" b="1" dirty="0" smtClean="0">
                <a:solidFill>
                  <a:srgbClr val="333399"/>
                </a:solidFill>
              </a:rPr>
              <a:t> is </a:t>
            </a:r>
            <a:r>
              <a:rPr lang="hu-HU" sz="2800" b="1" dirty="0" err="1" smtClean="0">
                <a:solidFill>
                  <a:srgbClr val="333399"/>
                </a:solidFill>
              </a:rPr>
              <a:t>ideal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to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use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in</a:t>
            </a:r>
            <a:r>
              <a:rPr lang="hu-HU" sz="2800" b="1" dirty="0" smtClean="0">
                <a:solidFill>
                  <a:srgbClr val="333399"/>
                </a:solidFill>
              </a:rPr>
              <a:t> an </a:t>
            </a:r>
            <a:r>
              <a:rPr lang="hu-HU" sz="2800" b="1" dirty="0" err="1" smtClean="0">
                <a:solidFill>
                  <a:srgbClr val="333399"/>
                </a:solidFill>
              </a:rPr>
              <a:t>emergency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car</a:t>
            </a:r>
            <a:r>
              <a:rPr lang="hu-HU" sz="2800" b="1" dirty="0" smtClean="0">
                <a:solidFill>
                  <a:srgbClr val="333399"/>
                </a:solidFill>
              </a:rPr>
              <a:t>, </a:t>
            </a:r>
            <a:r>
              <a:rPr lang="hu-HU" sz="2800" b="1" dirty="0" err="1" smtClean="0">
                <a:solidFill>
                  <a:srgbClr val="333399"/>
                </a:solidFill>
              </a:rPr>
              <a:t>because</a:t>
            </a:r>
            <a:r>
              <a:rPr lang="hu-HU" sz="2800" b="1" dirty="0" smtClean="0">
                <a:solidFill>
                  <a:srgbClr val="333399"/>
                </a:solidFill>
              </a:rPr>
              <a:t>: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246722" y="2854595"/>
            <a:ext cx="4613310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„The </a:t>
            </a:r>
            <a:r>
              <a:rPr lang="hu-HU" sz="2400" b="1" dirty="0" err="1" smtClean="0">
                <a:solidFill>
                  <a:srgbClr val="333399"/>
                </a:solidFill>
              </a:rPr>
              <a:t>tablet</a:t>
            </a:r>
            <a:r>
              <a:rPr lang="hu-HU" sz="2400" b="1" dirty="0" smtClean="0">
                <a:solidFill>
                  <a:srgbClr val="333399"/>
                </a:solidFill>
              </a:rPr>
              <a:t> is </a:t>
            </a:r>
            <a:r>
              <a:rPr lang="hu-HU" sz="2400" b="1" dirty="0" err="1" smtClean="0">
                <a:solidFill>
                  <a:srgbClr val="333399"/>
                </a:solidFill>
              </a:rPr>
              <a:t>easy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to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use</a:t>
            </a:r>
            <a:r>
              <a:rPr lang="hu-HU" sz="2400" b="1" dirty="0" smtClean="0">
                <a:solidFill>
                  <a:srgbClr val="333399"/>
                </a:solidFill>
              </a:rPr>
              <a:t>, </a:t>
            </a:r>
            <a:r>
              <a:rPr lang="hu-HU" sz="2400" b="1" dirty="0" err="1" smtClean="0">
                <a:solidFill>
                  <a:srgbClr val="333399"/>
                </a:solidFill>
              </a:rPr>
              <a:t>it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is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small</a:t>
            </a:r>
            <a:r>
              <a:rPr lang="hu-HU" sz="2400" b="1" dirty="0" smtClean="0">
                <a:solidFill>
                  <a:srgbClr val="333399"/>
                </a:solidFill>
              </a:rPr>
              <a:t> and mobile.”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69914" y="2854595"/>
            <a:ext cx="5142850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„</a:t>
            </a:r>
            <a:r>
              <a:rPr lang="hu-HU" sz="2400" b="1" dirty="0" err="1" smtClean="0">
                <a:solidFill>
                  <a:srgbClr val="333399"/>
                </a:solidFill>
              </a:rPr>
              <a:t>Wireless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technology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eliminates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the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inconvenience</a:t>
            </a:r>
            <a:r>
              <a:rPr lang="hu-HU" sz="2400" b="1" dirty="0" smtClean="0">
                <a:solidFill>
                  <a:srgbClr val="333399"/>
                </a:solidFill>
              </a:rPr>
              <a:t> of </a:t>
            </a:r>
            <a:r>
              <a:rPr lang="hu-HU" sz="2400" b="1" dirty="0" err="1" smtClean="0">
                <a:solidFill>
                  <a:srgbClr val="333399"/>
                </a:solidFill>
              </a:rPr>
              <a:t>using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cables</a:t>
            </a:r>
            <a:r>
              <a:rPr lang="hu-HU" sz="2400" b="1" dirty="0" smtClean="0">
                <a:solidFill>
                  <a:srgbClr val="333399"/>
                </a:solidFill>
              </a:rPr>
              <a:t>.”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57214" y="2854595"/>
            <a:ext cx="4910910" cy="19389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„Records </a:t>
            </a:r>
            <a:r>
              <a:rPr lang="hu-HU" sz="2400" b="1" dirty="0" err="1" smtClean="0">
                <a:solidFill>
                  <a:srgbClr val="333399"/>
                </a:solidFill>
              </a:rPr>
              <a:t>are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easy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to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upload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to</a:t>
            </a:r>
            <a:r>
              <a:rPr lang="hu-HU" sz="2400" b="1" dirty="0" smtClean="0">
                <a:solidFill>
                  <a:srgbClr val="333399"/>
                </a:solidFill>
              </a:rPr>
              <a:t> an </a:t>
            </a:r>
            <a:r>
              <a:rPr lang="hu-HU" sz="2400" b="1" dirty="0" err="1" smtClean="0">
                <a:solidFill>
                  <a:srgbClr val="333399"/>
                </a:solidFill>
              </a:rPr>
              <a:t>emergency</a:t>
            </a:r>
            <a:r>
              <a:rPr lang="hu-HU" sz="2400" b="1" dirty="0" smtClean="0">
                <a:solidFill>
                  <a:srgbClr val="333399"/>
                </a:solidFill>
              </a:rPr>
              <a:t> centre </a:t>
            </a:r>
            <a:r>
              <a:rPr lang="hu-HU" sz="2400" b="1" dirty="0" err="1" smtClean="0">
                <a:solidFill>
                  <a:srgbClr val="333399"/>
                </a:solidFill>
              </a:rPr>
              <a:t>where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they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are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immediately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evaluated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by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Cardiospy’s</a:t>
            </a:r>
            <a:r>
              <a:rPr lang="hu-HU" sz="2400" b="1" dirty="0" smtClean="0">
                <a:solidFill>
                  <a:srgbClr val="333399"/>
                </a:solidFill>
              </a:rPr>
              <a:t> „</a:t>
            </a:r>
            <a:r>
              <a:rPr lang="hu-HU" sz="2400" b="1" dirty="0" err="1" smtClean="0">
                <a:solidFill>
                  <a:srgbClr val="333399"/>
                </a:solidFill>
              </a:rPr>
              <a:t>cloud</a:t>
            </a:r>
            <a:r>
              <a:rPr lang="hu-HU" sz="2400" b="1" dirty="0" smtClean="0">
                <a:solidFill>
                  <a:srgbClr val="333399"/>
                </a:solidFill>
              </a:rPr>
              <a:t>” </a:t>
            </a:r>
            <a:r>
              <a:rPr lang="hu-HU" sz="2400" b="1" dirty="0" err="1" smtClean="0">
                <a:solidFill>
                  <a:srgbClr val="333399"/>
                </a:solidFill>
              </a:rPr>
              <a:t>application</a:t>
            </a:r>
            <a:r>
              <a:rPr lang="hu-HU" sz="2400" b="1" dirty="0" smtClean="0">
                <a:solidFill>
                  <a:srgbClr val="333399"/>
                </a:solidFill>
              </a:rPr>
              <a:t>.”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33414" y="2854595"/>
            <a:ext cx="4973107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„</a:t>
            </a:r>
            <a:r>
              <a:rPr lang="hu-HU" sz="2400" b="1" dirty="0" err="1" smtClean="0">
                <a:solidFill>
                  <a:srgbClr val="333399"/>
                </a:solidFill>
              </a:rPr>
              <a:t>It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immediately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provides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feedback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on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the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patient’s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condition</a:t>
            </a:r>
            <a:r>
              <a:rPr lang="hu-HU" sz="2400" b="1" dirty="0" smtClean="0">
                <a:solidFill>
                  <a:srgbClr val="333399"/>
                </a:solidFill>
              </a:rPr>
              <a:t>.”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255190" y="2854595"/>
            <a:ext cx="518457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„</a:t>
            </a:r>
            <a:r>
              <a:rPr lang="hu-HU" sz="2400" b="1" dirty="0" err="1" smtClean="0">
                <a:solidFill>
                  <a:srgbClr val="333399"/>
                </a:solidFill>
              </a:rPr>
              <a:t>It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performs</a:t>
            </a:r>
            <a:r>
              <a:rPr lang="hu-HU" sz="2400" b="1" dirty="0" smtClean="0">
                <a:solidFill>
                  <a:srgbClr val="333399"/>
                </a:solidFill>
              </a:rPr>
              <a:t> a </a:t>
            </a:r>
            <a:r>
              <a:rPr lang="hu-HU" sz="2400" b="1" dirty="0" err="1" smtClean="0">
                <a:solidFill>
                  <a:srgbClr val="333399"/>
                </a:solidFill>
              </a:rPr>
              <a:t>preliminary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analysis</a:t>
            </a:r>
            <a:r>
              <a:rPr lang="hu-HU" sz="2400" b="1" dirty="0" smtClean="0">
                <a:solidFill>
                  <a:srgbClr val="333399"/>
                </a:solidFill>
              </a:rPr>
              <a:t> of </a:t>
            </a:r>
            <a:r>
              <a:rPr lang="hu-HU" sz="2400" b="1" dirty="0" err="1" smtClean="0">
                <a:solidFill>
                  <a:srgbClr val="333399"/>
                </a:solidFill>
              </a:rPr>
              <a:t>the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patient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on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his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way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to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the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hospital</a:t>
            </a:r>
            <a:r>
              <a:rPr lang="hu-HU" sz="2400" b="1" dirty="0" smtClean="0">
                <a:solidFill>
                  <a:srgbClr val="333399"/>
                </a:solidFill>
              </a:rPr>
              <a:t>.”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62649" y="2849962"/>
            <a:ext cx="5062817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„The </a:t>
            </a:r>
            <a:r>
              <a:rPr lang="hu-HU" sz="2400" b="1" dirty="0" err="1" smtClean="0">
                <a:solidFill>
                  <a:srgbClr val="333399"/>
                </a:solidFill>
              </a:rPr>
              <a:t>patient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receives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the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appropriate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treatment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sooner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as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patient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registration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takes</a:t>
            </a:r>
            <a:r>
              <a:rPr lang="hu-HU" sz="2400" b="1" dirty="0" smtClean="0">
                <a:solidFill>
                  <a:srgbClr val="333399"/>
                </a:solidFill>
              </a:rPr>
              <a:t> less </a:t>
            </a:r>
            <a:r>
              <a:rPr lang="hu-HU" sz="2400" b="1" dirty="0" err="1" smtClean="0">
                <a:solidFill>
                  <a:srgbClr val="333399"/>
                </a:solidFill>
              </a:rPr>
              <a:t>time</a:t>
            </a:r>
            <a:r>
              <a:rPr lang="hu-HU" sz="2400" b="1" dirty="0" smtClean="0">
                <a:solidFill>
                  <a:srgbClr val="333399"/>
                </a:solidFill>
              </a:rPr>
              <a:t>.”</a:t>
            </a:r>
          </a:p>
        </p:txBody>
      </p:sp>
      <p:pic>
        <p:nvPicPr>
          <p:cNvPr id="16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4500"/>
                            </p:stCondLst>
                            <p:childTnLst>
                              <p:par>
                                <p:cTn id="70" presetID="10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EC-3-12H-holter-nag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63262" y="3507050"/>
            <a:ext cx="2080738" cy="220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zövegdoboz 10"/>
          <p:cNvSpPr txBox="1"/>
          <p:nvPr/>
        </p:nvSpPr>
        <p:spPr>
          <a:xfrm>
            <a:off x="285750" y="2305050"/>
            <a:ext cx="885825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Wireless</a:t>
            </a:r>
            <a:r>
              <a:rPr lang="hu-HU" sz="2400" b="1" dirty="0" smtClean="0">
                <a:solidFill>
                  <a:srgbClr val="333399"/>
                </a:solidFill>
              </a:rPr>
              <a:t> (</a:t>
            </a:r>
            <a:r>
              <a:rPr lang="hu-HU" sz="2400" b="1" dirty="0" err="1" smtClean="0">
                <a:solidFill>
                  <a:srgbClr val="333399"/>
                </a:solidFill>
              </a:rPr>
              <a:t>Bluetooth</a:t>
            </a:r>
            <a:r>
              <a:rPr lang="hu-HU" sz="2400" b="1" baseline="30000" dirty="0" smtClean="0">
                <a:solidFill>
                  <a:srgbClr val="333399"/>
                </a:solidFill>
              </a:rPr>
              <a:t>®</a:t>
            </a:r>
            <a:r>
              <a:rPr lang="hu-HU" sz="2400" b="1" dirty="0" smtClean="0">
                <a:solidFill>
                  <a:srgbClr val="333399"/>
                </a:solidFill>
              </a:rPr>
              <a:t>) </a:t>
            </a:r>
            <a:r>
              <a:rPr lang="hu-HU" sz="2400" b="1" dirty="0" err="1" smtClean="0">
                <a:solidFill>
                  <a:srgbClr val="333399"/>
                </a:solidFill>
              </a:rPr>
              <a:t>communication</a:t>
            </a:r>
            <a:endParaRPr lang="hu-HU" sz="2400" b="1" dirty="0">
              <a:solidFill>
                <a:srgbClr val="333399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85750" y="2886075"/>
            <a:ext cx="885825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Integrated</a:t>
            </a:r>
            <a:r>
              <a:rPr lang="hu-HU" sz="2400" b="1" dirty="0" smtClean="0">
                <a:solidFill>
                  <a:srgbClr val="333399"/>
                </a:solidFill>
              </a:rPr>
              <a:t> 3D </a:t>
            </a:r>
            <a:r>
              <a:rPr lang="hu-HU" sz="2400" b="1" dirty="0" err="1" smtClean="0">
                <a:solidFill>
                  <a:srgbClr val="333399"/>
                </a:solidFill>
              </a:rPr>
              <a:t>motion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detection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85750" y="3495675"/>
            <a:ext cx="885825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Pacemaker </a:t>
            </a:r>
            <a:r>
              <a:rPr lang="hu-HU" sz="2400" b="1" dirty="0" err="1" smtClean="0">
                <a:solidFill>
                  <a:srgbClr val="333399"/>
                </a:solidFill>
              </a:rPr>
              <a:t>Detection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85750" y="4098925"/>
            <a:ext cx="885825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Low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Power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Consumption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85750" y="4702175"/>
            <a:ext cx="885825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Greyscale</a:t>
            </a:r>
            <a:r>
              <a:rPr lang="hu-HU" sz="2400" b="1" dirty="0" smtClean="0">
                <a:solidFill>
                  <a:srgbClr val="333399"/>
                </a:solidFill>
              </a:rPr>
              <a:t> LCD</a:t>
            </a:r>
          </a:p>
        </p:txBody>
      </p:sp>
      <p:pic>
        <p:nvPicPr>
          <p:cNvPr id="8" name="Picture 7" descr="W:\14-GRAFIKAI-munkák\01-TakacsKalman\06-Animációk\05-Dia\tmp-kepek\oldal_sa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9772" y="0"/>
            <a:ext cx="2264228" cy="5715000"/>
          </a:xfrm>
          <a:prstGeom prst="rect">
            <a:avLst/>
          </a:prstGeom>
          <a:noFill/>
        </p:spPr>
      </p:pic>
      <p:pic>
        <p:nvPicPr>
          <p:cNvPr id="7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674462" y="185709"/>
            <a:ext cx="4608512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3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Holter</a:t>
            </a:r>
            <a:r>
              <a:rPr lang="hu-HU" sz="3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266700" y="1711325"/>
            <a:ext cx="887730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1, 2, 3 </a:t>
            </a:r>
            <a:r>
              <a:rPr lang="hu-HU" sz="2400" b="1" dirty="0" err="1" smtClean="0">
                <a:solidFill>
                  <a:srgbClr val="333399"/>
                </a:solidFill>
              </a:rPr>
              <a:t>independent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channels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or</a:t>
            </a:r>
            <a:r>
              <a:rPr lang="hu-HU" sz="2400" b="1" dirty="0" smtClean="0">
                <a:solidFill>
                  <a:srgbClr val="333399"/>
                </a:solidFill>
              </a:rPr>
              <a:t> 12-CH ECG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5362575" y="3133725"/>
            <a:ext cx="4791076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FF3333"/>
                </a:solidFill>
              </a:rPr>
              <a:t>EC-1H, EC-2H, EC-3H, EC-12H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220840" y="1089982"/>
            <a:ext cx="8580260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800" b="1" dirty="0" smtClean="0">
                <a:solidFill>
                  <a:srgbClr val="FF0000"/>
                </a:solidFill>
              </a:rPr>
              <a:t>New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Holter</a:t>
            </a:r>
            <a:r>
              <a:rPr lang="hu-HU" sz="2800" b="1" dirty="0" smtClean="0">
                <a:solidFill>
                  <a:srgbClr val="333399"/>
                </a:solidFill>
              </a:rPr>
              <a:t> ECG </a:t>
            </a:r>
            <a:r>
              <a:rPr lang="hu-HU" sz="2800" b="1" dirty="0" err="1" smtClean="0">
                <a:solidFill>
                  <a:srgbClr val="333399"/>
                </a:solidFill>
              </a:rPr>
              <a:t>Recorder</a:t>
            </a:r>
            <a:endParaRPr lang="hu-HU" sz="2800" b="1" dirty="0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25" calcmode="lin" valueType="num">
                                      <p:cBhvr override="childStyl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25" calcmode="lin" valueType="num">
                                      <p:cBhvr override="childStyl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4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to="1" calcmode="lin" valueType="num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25" calcmode="lin" valueType="num">
                                      <p:cBhvr override="childStyl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4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to="1" calcmode="lin" valueType="num">
                                      <p:cBhvr override="childStyl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25" calcmode="lin" valueType="num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4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to="1" calcmode="lin" valueType="num">
                                      <p:cBhvr override="childStyl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25" calcmode="lin" valueType="num">
                                      <p:cBhvr override="childStyl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4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to="1" calcmode="lin" valueType="num">
                                      <p:cBhvr override="childStyl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25" calcmode="lin" valueType="num">
                                      <p:cBhvr override="childStyl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" presetID="4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to="1" calcmode="lin" valueType="num">
                                      <p:cBhvr override="childStyl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4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to="1" calcmode="lin" valueType="num">
                                      <p:cBhvr override="childStyl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3"/>
      <p:bldP spid="12" grpId="0"/>
      <p:bldP spid="12" grpId="3"/>
      <p:bldP spid="13" grpId="0"/>
      <p:bldP spid="13" grpId="3"/>
      <p:bldP spid="14" grpId="0"/>
      <p:bldP spid="14" grpId="3"/>
      <p:bldP spid="15" grpId="0"/>
      <p:bldP spid="15" grpId="3"/>
      <p:bldP spid="10" grpId="3"/>
      <p:bldP spid="18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Csoportba foglalás 28"/>
          <p:cNvGrpSpPr/>
          <p:nvPr/>
        </p:nvGrpSpPr>
        <p:grpSpPr>
          <a:xfrm>
            <a:off x="220840" y="1089982"/>
            <a:ext cx="8923160" cy="4073858"/>
            <a:chOff x="220840" y="1089982"/>
            <a:chExt cx="8923160" cy="4073858"/>
          </a:xfrm>
        </p:grpSpPr>
        <p:sp>
          <p:nvSpPr>
            <p:cNvPr id="22" name="Szövegdoboz 21"/>
            <p:cNvSpPr txBox="1"/>
            <p:nvPr/>
          </p:nvSpPr>
          <p:spPr>
            <a:xfrm>
              <a:off x="285750" y="2305050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err="1" smtClean="0">
                  <a:solidFill>
                    <a:srgbClr val="333399"/>
                  </a:solidFill>
                </a:rPr>
                <a:t>Wireless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(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Bluetooth</a:t>
              </a:r>
              <a:r>
                <a:rPr lang="hu-HU" sz="2400" b="1" baseline="30000" dirty="0" smtClean="0">
                  <a:solidFill>
                    <a:srgbClr val="333399"/>
                  </a:solidFill>
                </a:rPr>
                <a:t>®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)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communication</a:t>
              </a:r>
              <a:endParaRPr lang="hu-HU" sz="2400" b="1" dirty="0">
                <a:solidFill>
                  <a:srgbClr val="333399"/>
                </a:solidFill>
              </a:endParaRPr>
            </a:p>
          </p:txBody>
        </p:sp>
        <p:sp>
          <p:nvSpPr>
            <p:cNvPr id="23" name="Szövegdoboz 22"/>
            <p:cNvSpPr txBox="1"/>
            <p:nvPr/>
          </p:nvSpPr>
          <p:spPr>
            <a:xfrm>
              <a:off x="285750" y="2886075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err="1" smtClean="0">
                  <a:solidFill>
                    <a:srgbClr val="333399"/>
                  </a:solidFill>
                </a:rPr>
                <a:t>Integrated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3D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motion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detection</a:t>
              </a:r>
              <a:endParaRPr lang="hu-HU" sz="2400" b="1" dirty="0" smtClean="0">
                <a:solidFill>
                  <a:srgbClr val="333399"/>
                </a:solidFill>
              </a:endParaRPr>
            </a:p>
          </p:txBody>
        </p:sp>
        <p:sp>
          <p:nvSpPr>
            <p:cNvPr id="24" name="Szövegdoboz 23"/>
            <p:cNvSpPr txBox="1"/>
            <p:nvPr/>
          </p:nvSpPr>
          <p:spPr>
            <a:xfrm>
              <a:off x="285750" y="3495675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smtClean="0">
                  <a:solidFill>
                    <a:srgbClr val="333399"/>
                  </a:solidFill>
                </a:rPr>
                <a:t>Pacemaker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Detection</a:t>
              </a:r>
              <a:endParaRPr lang="hu-HU" sz="2400" b="1" dirty="0" smtClean="0">
                <a:solidFill>
                  <a:srgbClr val="333399"/>
                </a:solidFill>
              </a:endParaRPr>
            </a:p>
          </p:txBody>
        </p:sp>
        <p:sp>
          <p:nvSpPr>
            <p:cNvPr id="25" name="Szövegdoboz 24"/>
            <p:cNvSpPr txBox="1"/>
            <p:nvPr/>
          </p:nvSpPr>
          <p:spPr>
            <a:xfrm>
              <a:off x="285750" y="4098925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err="1" smtClean="0">
                  <a:solidFill>
                    <a:srgbClr val="333399"/>
                  </a:solidFill>
                </a:rPr>
                <a:t>Low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Power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Consumption</a:t>
              </a:r>
              <a:endParaRPr lang="hu-HU" sz="2400" b="1" dirty="0" smtClean="0">
                <a:solidFill>
                  <a:srgbClr val="333399"/>
                </a:solidFill>
              </a:endParaRPr>
            </a:p>
          </p:txBody>
        </p:sp>
        <p:sp>
          <p:nvSpPr>
            <p:cNvPr id="26" name="Szövegdoboz 25"/>
            <p:cNvSpPr txBox="1"/>
            <p:nvPr/>
          </p:nvSpPr>
          <p:spPr>
            <a:xfrm>
              <a:off x="285750" y="4702175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err="1" smtClean="0">
                  <a:solidFill>
                    <a:srgbClr val="333399"/>
                  </a:solidFill>
                </a:rPr>
                <a:t>Greyscale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LCD</a:t>
              </a:r>
            </a:p>
          </p:txBody>
        </p:sp>
        <p:sp>
          <p:nvSpPr>
            <p:cNvPr id="27" name="Szövegdoboz 26"/>
            <p:cNvSpPr txBox="1"/>
            <p:nvPr/>
          </p:nvSpPr>
          <p:spPr>
            <a:xfrm>
              <a:off x="266700" y="1711325"/>
              <a:ext cx="887730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smtClean="0">
                  <a:solidFill>
                    <a:srgbClr val="333399"/>
                  </a:solidFill>
                </a:rPr>
                <a:t>1, 2, 3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independent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channels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or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12-CH ECG</a:t>
              </a:r>
            </a:p>
          </p:txBody>
        </p:sp>
        <p:sp>
          <p:nvSpPr>
            <p:cNvPr id="28" name="Szövegdoboz 27"/>
            <p:cNvSpPr txBox="1"/>
            <p:nvPr/>
          </p:nvSpPr>
          <p:spPr>
            <a:xfrm>
              <a:off x="220840" y="1089982"/>
              <a:ext cx="8580260" cy="52322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tabLst>
                  <a:tab pos="720000" algn="l"/>
                </a:tabLst>
              </a:pPr>
              <a:r>
                <a:rPr lang="hu-HU" sz="2800" b="1" dirty="0" smtClean="0">
                  <a:solidFill>
                    <a:srgbClr val="FF0000"/>
                  </a:solidFill>
                </a:rPr>
                <a:t>New</a:t>
              </a:r>
              <a:r>
                <a:rPr lang="hu-HU" sz="28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800" b="1" dirty="0" err="1" smtClean="0">
                  <a:solidFill>
                    <a:srgbClr val="333399"/>
                  </a:solidFill>
                </a:rPr>
                <a:t>Holter</a:t>
              </a:r>
              <a:r>
                <a:rPr lang="hu-HU" sz="2800" b="1" dirty="0" smtClean="0">
                  <a:solidFill>
                    <a:srgbClr val="333399"/>
                  </a:solidFill>
                </a:rPr>
                <a:t> ECG </a:t>
              </a:r>
              <a:r>
                <a:rPr lang="hu-HU" sz="2800" b="1" dirty="0" err="1" smtClean="0">
                  <a:solidFill>
                    <a:srgbClr val="333399"/>
                  </a:solidFill>
                </a:rPr>
                <a:t>Recorder</a:t>
              </a:r>
              <a:endParaRPr lang="hu-HU" sz="2800" b="1" dirty="0" smtClean="0">
                <a:solidFill>
                  <a:srgbClr val="333399"/>
                </a:solidFill>
              </a:endParaRPr>
            </a:p>
          </p:txBody>
        </p:sp>
      </p:grpSp>
      <p:sp>
        <p:nvSpPr>
          <p:cNvPr id="18" name="Szövegdoboz 17"/>
          <p:cNvSpPr txBox="1"/>
          <p:nvPr/>
        </p:nvSpPr>
        <p:spPr>
          <a:xfrm>
            <a:off x="5362575" y="3133725"/>
            <a:ext cx="4791076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FF3333"/>
                </a:solidFill>
              </a:rPr>
              <a:t>EC-1H, EC-2H, EC-3H, EC-12H</a:t>
            </a:r>
          </a:p>
        </p:txBody>
      </p:sp>
      <p:pic>
        <p:nvPicPr>
          <p:cNvPr id="10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>
            <a:off x="674462" y="185709"/>
            <a:ext cx="4608512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3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Holter</a:t>
            </a:r>
            <a:r>
              <a:rPr lang="hu-HU" sz="3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  <p:pic>
        <p:nvPicPr>
          <p:cNvPr id="4" name="Tartalom helye 3" descr="EC-3-12H-holter-nagy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063262" y="3507050"/>
            <a:ext cx="2080738" cy="220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Kép 18" descr="EC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0" name="Téglalap 19"/>
          <p:cNvSpPr/>
          <p:nvPr/>
        </p:nvSpPr>
        <p:spPr bwMode="auto">
          <a:xfrm>
            <a:off x="220840" y="825500"/>
            <a:ext cx="8656460" cy="45894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Cím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Kép 5" descr="monitoring_scree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2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0" y="15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0.95312 1.167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" y="58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0.94375 0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Csoportba foglalás 24"/>
          <p:cNvGrpSpPr/>
          <p:nvPr/>
        </p:nvGrpSpPr>
        <p:grpSpPr>
          <a:xfrm>
            <a:off x="266700" y="1343025"/>
            <a:ext cx="8877300" cy="3719215"/>
            <a:chOff x="266700" y="1343025"/>
            <a:chExt cx="8877300" cy="3719215"/>
          </a:xfrm>
        </p:grpSpPr>
        <p:sp>
          <p:nvSpPr>
            <p:cNvPr id="26" name="Szövegdoboz 25"/>
            <p:cNvSpPr txBox="1"/>
            <p:nvPr/>
          </p:nvSpPr>
          <p:spPr>
            <a:xfrm>
              <a:off x="266700" y="1343025"/>
              <a:ext cx="887730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err="1" smtClean="0">
                  <a:solidFill>
                    <a:srgbClr val="333399"/>
                  </a:solidFill>
                </a:rPr>
                <a:t>Recording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duration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: 24, 48, 72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hours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, 1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week</a:t>
              </a:r>
              <a:endParaRPr lang="hu-HU" sz="2400" b="1" dirty="0" smtClean="0">
                <a:solidFill>
                  <a:srgbClr val="333399"/>
                </a:solidFill>
              </a:endParaRPr>
            </a:p>
          </p:txBody>
        </p:sp>
        <p:sp>
          <p:nvSpPr>
            <p:cNvPr id="27" name="Szövegdoboz 26"/>
            <p:cNvSpPr txBox="1"/>
            <p:nvPr/>
          </p:nvSpPr>
          <p:spPr>
            <a:xfrm>
              <a:off x="285750" y="2000250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err="1" smtClean="0">
                  <a:solidFill>
                    <a:srgbClr val="333399"/>
                  </a:solidFill>
                </a:rPr>
                <a:t>Recording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rate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: 128, 256, 512, 1024 Hz</a:t>
              </a:r>
              <a:endParaRPr lang="hu-HU" sz="2400" b="1" dirty="0">
                <a:solidFill>
                  <a:srgbClr val="333399"/>
                </a:solidFill>
              </a:endParaRPr>
            </a:p>
          </p:txBody>
        </p:sp>
        <p:sp>
          <p:nvSpPr>
            <p:cNvPr id="28" name="Szövegdoboz 27"/>
            <p:cNvSpPr txBox="1"/>
            <p:nvPr/>
          </p:nvSpPr>
          <p:spPr>
            <a:xfrm>
              <a:off x="285750" y="2657475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smtClean="0">
                  <a:solidFill>
                    <a:srgbClr val="333399"/>
                  </a:solidFill>
                </a:rPr>
                <a:t>ADC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resolution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: 16 bit</a:t>
              </a:r>
            </a:p>
          </p:txBody>
        </p:sp>
        <p:sp>
          <p:nvSpPr>
            <p:cNvPr id="29" name="Szövegdoboz 28"/>
            <p:cNvSpPr txBox="1"/>
            <p:nvPr/>
          </p:nvSpPr>
          <p:spPr>
            <a:xfrm>
              <a:off x="285750" y="3305175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err="1" smtClean="0">
                  <a:solidFill>
                    <a:srgbClr val="333399"/>
                  </a:solidFill>
                </a:rPr>
                <a:t>Dynamic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range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: +/- 20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mV</a:t>
              </a:r>
              <a:endParaRPr lang="hu-HU" sz="2400" b="1" dirty="0" smtClean="0">
                <a:solidFill>
                  <a:srgbClr val="333399"/>
                </a:solidFill>
              </a:endParaRPr>
            </a:p>
          </p:txBody>
        </p:sp>
        <p:sp>
          <p:nvSpPr>
            <p:cNvPr id="30" name="Szövegdoboz 29"/>
            <p:cNvSpPr txBox="1"/>
            <p:nvPr/>
          </p:nvSpPr>
          <p:spPr>
            <a:xfrm>
              <a:off x="285750" y="3952875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smtClean="0">
                  <a:solidFill>
                    <a:srgbClr val="333399"/>
                  </a:solidFill>
                </a:rPr>
                <a:t>CMRR: 120dB</a:t>
              </a:r>
            </a:p>
          </p:txBody>
        </p:sp>
        <p:sp>
          <p:nvSpPr>
            <p:cNvPr id="31" name="Szövegdoboz 30"/>
            <p:cNvSpPr txBox="1"/>
            <p:nvPr/>
          </p:nvSpPr>
          <p:spPr>
            <a:xfrm>
              <a:off x="285750" y="4600575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err="1" smtClean="0">
                  <a:solidFill>
                    <a:srgbClr val="333399"/>
                  </a:solidFill>
                </a:rPr>
                <a:t>Powered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by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only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1 AAA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battery</a:t>
              </a:r>
              <a:endParaRPr lang="hu-HU" sz="2400" b="1" dirty="0" smtClean="0">
                <a:solidFill>
                  <a:srgbClr val="333399"/>
                </a:solidFill>
              </a:endParaRPr>
            </a:p>
          </p:txBody>
        </p:sp>
      </p:grpSp>
      <p:pic>
        <p:nvPicPr>
          <p:cNvPr id="9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306"/>
            <a:ext cx="9143999" cy="1698173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674462" y="185709"/>
            <a:ext cx="4608512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3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Holter</a:t>
            </a:r>
            <a:r>
              <a:rPr lang="hu-HU" sz="3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  <p:pic>
        <p:nvPicPr>
          <p:cNvPr id="4" name="Tartalom helye 3" descr="EC-3-12H-holter-nagy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063262" y="3507050"/>
            <a:ext cx="2080738" cy="220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 descr="monitoring_scree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33" name="Cím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  <p:transition spd="med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0" y="1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6600" y="66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5312 1.1675 L -0.00017 -0.0041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00" y="-58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674462" y="185709"/>
            <a:ext cx="4608512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3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Holter</a:t>
            </a:r>
            <a:r>
              <a:rPr lang="hu-HU" sz="3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  <p:pic>
        <p:nvPicPr>
          <p:cNvPr id="4" name="Tartalom helye 3" descr="EC-3-12H-holter-nagy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063262" y="3488000"/>
            <a:ext cx="2080738" cy="220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Csoportba foglalás 28"/>
          <p:cNvGrpSpPr/>
          <p:nvPr/>
        </p:nvGrpSpPr>
        <p:grpSpPr>
          <a:xfrm>
            <a:off x="266700" y="1343025"/>
            <a:ext cx="8877300" cy="3719215"/>
            <a:chOff x="266700" y="1343025"/>
            <a:chExt cx="8877300" cy="3719215"/>
          </a:xfrm>
        </p:grpSpPr>
        <p:sp>
          <p:nvSpPr>
            <p:cNvPr id="30" name="Szövegdoboz 29"/>
            <p:cNvSpPr txBox="1"/>
            <p:nvPr/>
          </p:nvSpPr>
          <p:spPr>
            <a:xfrm>
              <a:off x="266700" y="1343025"/>
              <a:ext cx="887730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err="1" smtClean="0">
                  <a:solidFill>
                    <a:srgbClr val="333399"/>
                  </a:solidFill>
                </a:rPr>
                <a:t>Recording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duration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: 24, 48, 72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hours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, 1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week</a:t>
              </a:r>
              <a:endParaRPr lang="hu-HU" sz="2400" b="1" dirty="0" smtClean="0">
                <a:solidFill>
                  <a:srgbClr val="333399"/>
                </a:solidFill>
              </a:endParaRPr>
            </a:p>
          </p:txBody>
        </p:sp>
        <p:sp>
          <p:nvSpPr>
            <p:cNvPr id="31" name="Szövegdoboz 30"/>
            <p:cNvSpPr txBox="1"/>
            <p:nvPr/>
          </p:nvSpPr>
          <p:spPr>
            <a:xfrm>
              <a:off x="285750" y="2000250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err="1" smtClean="0">
                  <a:solidFill>
                    <a:srgbClr val="333399"/>
                  </a:solidFill>
                </a:rPr>
                <a:t>Recording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rate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: 128, 256, 512, 1024 Hz</a:t>
              </a:r>
              <a:endParaRPr lang="hu-HU" sz="2400" b="1" dirty="0">
                <a:solidFill>
                  <a:srgbClr val="333399"/>
                </a:solidFill>
              </a:endParaRPr>
            </a:p>
          </p:txBody>
        </p:sp>
        <p:sp>
          <p:nvSpPr>
            <p:cNvPr id="32" name="Szövegdoboz 31"/>
            <p:cNvSpPr txBox="1"/>
            <p:nvPr/>
          </p:nvSpPr>
          <p:spPr>
            <a:xfrm>
              <a:off x="285750" y="2657475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smtClean="0">
                  <a:solidFill>
                    <a:srgbClr val="333399"/>
                  </a:solidFill>
                </a:rPr>
                <a:t>ADC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resolution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: 16 bit</a:t>
              </a:r>
            </a:p>
          </p:txBody>
        </p:sp>
        <p:sp>
          <p:nvSpPr>
            <p:cNvPr id="33" name="Szövegdoboz 32"/>
            <p:cNvSpPr txBox="1"/>
            <p:nvPr/>
          </p:nvSpPr>
          <p:spPr>
            <a:xfrm>
              <a:off x="285750" y="3305175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err="1" smtClean="0">
                  <a:solidFill>
                    <a:srgbClr val="333399"/>
                  </a:solidFill>
                </a:rPr>
                <a:t>Dynamic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range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: +/- 20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mV</a:t>
              </a:r>
              <a:endParaRPr lang="hu-HU" sz="2400" b="1" dirty="0" smtClean="0">
                <a:solidFill>
                  <a:srgbClr val="333399"/>
                </a:solidFill>
              </a:endParaRPr>
            </a:p>
          </p:txBody>
        </p:sp>
        <p:sp>
          <p:nvSpPr>
            <p:cNvPr id="34" name="Szövegdoboz 33"/>
            <p:cNvSpPr txBox="1"/>
            <p:nvPr/>
          </p:nvSpPr>
          <p:spPr>
            <a:xfrm>
              <a:off x="285750" y="3952875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smtClean="0">
                  <a:solidFill>
                    <a:srgbClr val="333399"/>
                  </a:solidFill>
                </a:rPr>
                <a:t>CMRR: 120dB</a:t>
              </a:r>
            </a:p>
          </p:txBody>
        </p:sp>
        <p:sp>
          <p:nvSpPr>
            <p:cNvPr id="35" name="Szövegdoboz 34"/>
            <p:cNvSpPr txBox="1"/>
            <p:nvPr/>
          </p:nvSpPr>
          <p:spPr>
            <a:xfrm>
              <a:off x="285750" y="4600575"/>
              <a:ext cx="8858250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l">
                <a:buFont typeface="Wingdings" pitchFamily="2" charset="2"/>
                <a:buChar char="Ø"/>
                <a:tabLst>
                  <a:tab pos="720000" algn="l"/>
                </a:tabLst>
              </a:pPr>
              <a:r>
                <a:rPr lang="hu-HU" sz="2400" b="1" dirty="0" err="1" smtClean="0">
                  <a:solidFill>
                    <a:srgbClr val="333399"/>
                  </a:solidFill>
                </a:rPr>
                <a:t>Powered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by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only</a:t>
              </a:r>
              <a:r>
                <a:rPr lang="hu-HU" sz="2400" b="1" dirty="0" smtClean="0">
                  <a:solidFill>
                    <a:srgbClr val="333399"/>
                  </a:solidFill>
                </a:rPr>
                <a:t> 1 AAA </a:t>
              </a:r>
              <a:r>
                <a:rPr lang="hu-HU" sz="2400" b="1" dirty="0" err="1" smtClean="0">
                  <a:solidFill>
                    <a:srgbClr val="333399"/>
                  </a:solidFill>
                </a:rPr>
                <a:t>battery</a:t>
              </a:r>
              <a:endParaRPr lang="hu-HU" sz="2400" b="1" dirty="0" smtClean="0">
                <a:solidFill>
                  <a:srgbClr val="333399"/>
                </a:solidFill>
              </a:endParaRPr>
            </a:p>
          </p:txBody>
        </p:sp>
      </p:grp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152400" y="127000"/>
            <a:ext cx="7467600" cy="698500"/>
          </a:xfrm>
        </p:spPr>
        <p:txBody>
          <a:bodyPr/>
          <a:lstStyle/>
          <a:p>
            <a:endParaRPr lang="hu-HU"/>
          </a:p>
        </p:txBody>
      </p:sp>
      <p:pic>
        <p:nvPicPr>
          <p:cNvPr id="5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674462" y="185709"/>
            <a:ext cx="4608512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3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Holter</a:t>
            </a:r>
            <a:r>
              <a:rPr lang="hu-HU" sz="3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20840" y="1089982"/>
            <a:ext cx="8580260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800" b="1" dirty="0" smtClean="0">
                <a:solidFill>
                  <a:srgbClr val="FF0000"/>
                </a:solidFill>
              </a:rPr>
              <a:t>New</a:t>
            </a:r>
            <a:r>
              <a:rPr lang="hu-HU" sz="2800" b="1" dirty="0" smtClean="0">
                <a:solidFill>
                  <a:srgbClr val="333399"/>
                </a:solidFill>
              </a:rPr>
              <a:t> USB-02 </a:t>
            </a:r>
            <a:r>
              <a:rPr lang="hu-HU" sz="2800" b="1" dirty="0" err="1" smtClean="0">
                <a:solidFill>
                  <a:srgbClr val="333399"/>
                </a:solidFill>
              </a:rPr>
              <a:t>Wireless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Interface</a:t>
            </a:r>
            <a:endParaRPr lang="hu-HU" sz="2800" b="1" dirty="0" smtClean="0">
              <a:solidFill>
                <a:srgbClr val="333399"/>
              </a:solidFill>
            </a:endParaRPr>
          </a:p>
        </p:txBody>
      </p:sp>
      <p:pic>
        <p:nvPicPr>
          <p:cNvPr id="12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Szövegdoboz 13"/>
          <p:cNvSpPr txBox="1"/>
          <p:nvPr/>
        </p:nvSpPr>
        <p:spPr>
          <a:xfrm>
            <a:off x="277053" y="4119738"/>
            <a:ext cx="6243016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Fully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compatible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with</a:t>
            </a:r>
            <a:r>
              <a:rPr lang="hu-HU" sz="2400" b="1" dirty="0" smtClean="0">
                <a:solidFill>
                  <a:srgbClr val="333399"/>
                </a:solidFill>
              </a:rPr>
              <a:t> Windows</a:t>
            </a:r>
            <a:r>
              <a:rPr lang="hu-HU" sz="2400" b="1" baseline="30000" dirty="0" smtClean="0">
                <a:solidFill>
                  <a:srgbClr val="333399"/>
                </a:solidFill>
              </a:rPr>
              <a:t>®</a:t>
            </a:r>
            <a:r>
              <a:rPr lang="hu-HU" sz="2400" b="1" dirty="0" smtClean="0">
                <a:solidFill>
                  <a:srgbClr val="333399"/>
                </a:solidFill>
              </a:rPr>
              <a:t> XP, Vista, and 7 (32/64 bit)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270429" y="1787388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Wireless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Bluetooth</a:t>
            </a:r>
            <a:r>
              <a:rPr lang="hu-HU" sz="2400" b="1" baseline="30000" dirty="0" smtClean="0">
                <a:solidFill>
                  <a:srgbClr val="333399"/>
                </a:solidFill>
              </a:rPr>
              <a:t>®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connection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63805" y="3291492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Simple</a:t>
            </a:r>
            <a:r>
              <a:rPr lang="hu-HU" sz="2400" b="1" dirty="0" smtClean="0">
                <a:solidFill>
                  <a:srgbClr val="333399"/>
                </a:solidFill>
              </a:rPr>
              <a:t>, </a:t>
            </a:r>
            <a:r>
              <a:rPr lang="hu-HU" sz="2400" b="1" dirty="0" err="1" smtClean="0">
                <a:solidFill>
                  <a:srgbClr val="333399"/>
                </a:solidFill>
              </a:rPr>
              <a:t>quick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pairing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263805" y="2556010"/>
            <a:ext cx="624301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Convenient</a:t>
            </a:r>
            <a:r>
              <a:rPr lang="hu-HU" sz="2400" b="1" dirty="0" smtClean="0">
                <a:solidFill>
                  <a:srgbClr val="333399"/>
                </a:solidFill>
              </a:rPr>
              <a:t>, </a:t>
            </a:r>
            <a:r>
              <a:rPr lang="hu-HU" sz="2400" b="1" dirty="0" err="1" smtClean="0">
                <a:solidFill>
                  <a:srgbClr val="333399"/>
                </a:solidFill>
              </a:rPr>
              <a:t>reliable</a:t>
            </a:r>
            <a:r>
              <a:rPr lang="hu-HU" sz="2400" b="1" dirty="0" smtClean="0">
                <a:solidFill>
                  <a:srgbClr val="333399"/>
                </a:solidFill>
              </a:rPr>
              <a:t>, </a:t>
            </a:r>
            <a:r>
              <a:rPr lang="hu-HU" sz="2400" b="1" dirty="0" err="1" smtClean="0">
                <a:solidFill>
                  <a:srgbClr val="333399"/>
                </a:solidFill>
              </a:rPr>
              <a:t>easy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to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use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pic>
        <p:nvPicPr>
          <p:cNvPr id="24" name="Kép 23" descr="usb02dongle_a3.png"/>
          <p:cNvPicPr>
            <a:picLocks noChangeAspect="1"/>
          </p:cNvPicPr>
          <p:nvPr/>
        </p:nvPicPr>
        <p:blipFill>
          <a:blip r:embed="rId4" cstate="print">
            <a:lum bright="14000"/>
          </a:blip>
          <a:stretch>
            <a:fillRect/>
          </a:stretch>
        </p:blipFill>
        <p:spPr>
          <a:xfrm>
            <a:off x="791580" y="-3803240"/>
            <a:ext cx="1512168" cy="2014481"/>
          </a:xfrm>
          <a:prstGeom prst="rect">
            <a:avLst/>
          </a:prstGeom>
          <a:effectLst>
            <a:outerShdw blurRad="203200" dist="38100" dir="2700000" sx="105000" sy="105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25" name="Kép 24" descr="usb02dongle_a4.png"/>
          <p:cNvPicPr>
            <a:picLocks noChangeAspect="1"/>
          </p:cNvPicPr>
          <p:nvPr/>
        </p:nvPicPr>
        <p:blipFill>
          <a:blip r:embed="rId5" cstate="print">
            <a:lum bright="9000"/>
          </a:blip>
          <a:stretch>
            <a:fillRect/>
          </a:stretch>
        </p:blipFill>
        <p:spPr>
          <a:xfrm>
            <a:off x="-971017" y="-3803240"/>
            <a:ext cx="1512168" cy="2014481"/>
          </a:xfrm>
          <a:prstGeom prst="rect">
            <a:avLst/>
          </a:prstGeom>
          <a:effectLst>
            <a:outerShdw blurRad="203200" dist="38100" dir="2700000" sx="105000" sy="105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22" name="Kép 21" descr="usb02dongle_a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-3775073"/>
            <a:ext cx="1512168" cy="2014481"/>
          </a:xfrm>
          <a:prstGeom prst="rect">
            <a:avLst/>
          </a:prstGeom>
          <a:effectLst>
            <a:outerShdw blurRad="203200" dist="38100" dir="2700000" sx="105000" sy="105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23" name="Kép 22" descr="usb02dongle_a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-3803240"/>
            <a:ext cx="1512168" cy="2014481"/>
          </a:xfrm>
          <a:prstGeom prst="rect">
            <a:avLst/>
          </a:prstGeom>
          <a:effectLst>
            <a:outerShdw blurRad="203200" dist="38100" dir="2700000" sx="105000" sy="105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52526E-6 L 0.90347 1.1904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" y="59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52526E-6 L 0.71077 1.19045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" y="59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52526E-6 L 0.51788 1.19684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" y="59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0.32882 1.19278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" y="5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600"/>
                            </p:stCondLst>
                            <p:childTnLst>
                              <p:par>
                                <p:cTn id="7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800"/>
                            </p:stCondLst>
                            <p:childTnLst>
                              <p:par>
                                <p:cTn id="8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8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9" grpId="0"/>
      <p:bldP spid="19" grpId="1"/>
      <p:bldP spid="19" grpId="2"/>
      <p:bldP spid="20" grpId="0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W:\14-GRAFIKAI-munkák\01-TakacsKalman\06-Animációk\05-Dia\tmp-kepek\SnapShot_111108_08565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40699" y="1964384"/>
            <a:ext cx="4331649" cy="3255504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36" name="Picture 12" descr="W:\14-GRAFIKAI-munkák\01-TakacsKalman\06-Animációk\05-Dia\tmp-kepek\SnapShot_111108_085655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40699" y="1964384"/>
            <a:ext cx="4331649" cy="3255505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37" name="Picture 13" descr="W:\14-GRAFIKAI-munkák\01-TakacsKalman\06-Animációk\05-Dia\tmp-kepek\SnapShot_111108_085655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340699" y="1964384"/>
            <a:ext cx="4331649" cy="3255505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38" name="Picture 14" descr="W:\14-GRAFIKAI-munkák\01-TakacsKalman\06-Animációk\05-Dia\tmp-kepek\SnapShot_111108_085655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40699" y="1964385"/>
            <a:ext cx="4331649" cy="3255504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>
            <a:off x="238125" y="2622960"/>
            <a:ext cx="3869417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Electrode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connection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br>
              <a:rPr lang="hu-HU" sz="2400" b="1" dirty="0" smtClean="0">
                <a:solidFill>
                  <a:srgbClr val="333399"/>
                </a:solidFill>
              </a:rPr>
            </a:br>
            <a:r>
              <a:rPr lang="hu-HU" sz="2400" b="1" dirty="0" smtClean="0">
                <a:solidFill>
                  <a:srgbClr val="333399"/>
                </a:solidFill>
              </a:rPr>
              <a:t>   </a:t>
            </a:r>
            <a:r>
              <a:rPr lang="hu-HU" sz="2400" b="1" dirty="0" err="1" smtClean="0">
                <a:solidFill>
                  <a:srgbClr val="333399"/>
                </a:solidFill>
              </a:rPr>
              <a:t>check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before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recording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38124" y="3577285"/>
            <a:ext cx="4406447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Effective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r>
              <a:rPr lang="hu-HU" sz="2400" b="1" dirty="0" err="1" smtClean="0">
                <a:solidFill>
                  <a:srgbClr val="333399"/>
                </a:solidFill>
              </a:rPr>
              <a:t>filtering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</a:p>
          <a:p>
            <a:pPr algn="l"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   </a:t>
            </a:r>
            <a:r>
              <a:rPr lang="hu-HU" sz="2400" b="1" dirty="0" err="1" smtClean="0">
                <a:solidFill>
                  <a:srgbClr val="333399"/>
                </a:solidFill>
              </a:rPr>
              <a:t>method</a:t>
            </a:r>
            <a:endParaRPr lang="hu-HU" sz="2400" b="1" dirty="0">
              <a:solidFill>
                <a:srgbClr val="333399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20840" y="1089982"/>
            <a:ext cx="4513085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800" b="1" dirty="0" smtClean="0">
                <a:solidFill>
                  <a:srgbClr val="333399"/>
                </a:solidFill>
              </a:rPr>
              <a:t>Good </a:t>
            </a:r>
            <a:r>
              <a:rPr lang="hu-HU" sz="2800" b="1" dirty="0" err="1" smtClean="0">
                <a:solidFill>
                  <a:srgbClr val="333399"/>
                </a:solidFill>
              </a:rPr>
              <a:t>quality</a:t>
            </a:r>
            <a:r>
              <a:rPr lang="hu-HU" sz="2800" b="1" dirty="0" smtClean="0">
                <a:solidFill>
                  <a:srgbClr val="333399"/>
                </a:solidFill>
              </a:rPr>
              <a:t> ECG </a:t>
            </a:r>
            <a:r>
              <a:rPr lang="hu-HU" sz="2800" b="1" dirty="0" err="1" smtClean="0">
                <a:solidFill>
                  <a:srgbClr val="333399"/>
                </a:solidFill>
              </a:rPr>
              <a:t>signal</a:t>
            </a:r>
            <a:endParaRPr lang="hu-HU" sz="2800" b="1" dirty="0" smtClean="0">
              <a:solidFill>
                <a:srgbClr val="333399"/>
              </a:solidFill>
            </a:endParaRPr>
          </a:p>
        </p:txBody>
      </p:sp>
      <p:pic>
        <p:nvPicPr>
          <p:cNvPr id="18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" name="Picture 10" descr="W:\14-GRAFIKAI-munkák\01-TakacsKalman\06-Animációk\05-Dia\FL-képek\filter-orig ecg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340699" y="2460167"/>
            <a:ext cx="4345578" cy="2420643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" name="Lekerekített téglalap 2"/>
          <p:cNvSpPr/>
          <p:nvPr/>
        </p:nvSpPr>
        <p:spPr bwMode="auto">
          <a:xfrm>
            <a:off x="7581900" y="3109683"/>
            <a:ext cx="1228331" cy="151311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74462" y="185709"/>
            <a:ext cx="4608512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3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Holter</a:t>
            </a:r>
            <a:r>
              <a:rPr lang="hu-HU" sz="3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700"/>
                            </p:stCondLst>
                            <p:childTnLst>
                              <p:par>
                                <p:cTn id="43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7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700"/>
                            </p:stCondLst>
                            <p:childTnLst>
                              <p:par>
                                <p:cTn id="72" presetID="10" presetClass="exit" presetSubtype="0" fill="hold" grpId="2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9" grpId="2"/>
      <p:bldP spid="9" grpId="3"/>
      <p:bldP spid="9" grpId="4"/>
      <p:bldP spid="10" grpId="0"/>
      <p:bldP spid="10" grpId="1"/>
      <p:bldP spid="10" grpId="2"/>
      <p:bldP spid="15" grpId="0"/>
      <p:bldP spid="15" grpId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14-GRAFIKAI-munkák\01-TakacsKalman\06-Animációk\05-Dia\FL-képek\template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78287" y="1975071"/>
            <a:ext cx="4294740" cy="3042669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152400" y="127000"/>
            <a:ext cx="7467600" cy="698500"/>
          </a:xfrm>
        </p:spPr>
        <p:txBody>
          <a:bodyPr/>
          <a:lstStyle/>
          <a:p>
            <a:endParaRPr lang="hu-HU"/>
          </a:p>
        </p:txBody>
      </p:sp>
      <p:pic>
        <p:nvPicPr>
          <p:cNvPr id="9" name="Picture 2" descr="W:\14-GRAFIKAI-munkák\01-TakacsKalman\06-Animációk\05-Dia\tmp-kepek\felso_sa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98173"/>
          </a:xfrm>
          <a:prstGeom prst="rect">
            <a:avLst/>
          </a:prstGeom>
          <a:noFill/>
        </p:spPr>
      </p:pic>
      <p:sp>
        <p:nvSpPr>
          <p:cNvPr id="10" name="Szövegdoboz 9"/>
          <p:cNvSpPr txBox="1"/>
          <p:nvPr/>
        </p:nvSpPr>
        <p:spPr>
          <a:xfrm>
            <a:off x="674462" y="185709"/>
            <a:ext cx="4608512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hu-HU" sz="3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Holter</a:t>
            </a:r>
            <a:r>
              <a:rPr lang="hu-HU" sz="3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Systems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20840" y="1089982"/>
            <a:ext cx="7275335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tabLst>
                <a:tab pos="720000" algn="l"/>
              </a:tabLst>
            </a:pPr>
            <a:r>
              <a:rPr lang="hu-HU" sz="2800" b="1" dirty="0" err="1" smtClean="0">
                <a:solidFill>
                  <a:srgbClr val="333399"/>
                </a:solidFill>
              </a:rPr>
              <a:t>Fast</a:t>
            </a:r>
            <a:r>
              <a:rPr lang="hu-HU" sz="2800" b="1" dirty="0" smtClean="0">
                <a:solidFill>
                  <a:srgbClr val="333399"/>
                </a:solidFill>
              </a:rPr>
              <a:t> and </a:t>
            </a:r>
            <a:r>
              <a:rPr lang="hu-HU" sz="2800" b="1" dirty="0" err="1" smtClean="0">
                <a:solidFill>
                  <a:srgbClr val="333399"/>
                </a:solidFill>
              </a:rPr>
              <a:t>reliable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analysis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with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editing</a:t>
            </a:r>
            <a:r>
              <a:rPr lang="hu-HU" sz="2800" b="1" dirty="0" smtClean="0">
                <a:solidFill>
                  <a:srgbClr val="333399"/>
                </a:solidFill>
              </a:rPr>
              <a:t> </a:t>
            </a:r>
            <a:r>
              <a:rPr lang="hu-HU" sz="2800" b="1" dirty="0" err="1" smtClean="0">
                <a:solidFill>
                  <a:srgbClr val="333399"/>
                </a:solidFill>
              </a:rPr>
              <a:t>possibilities</a:t>
            </a:r>
            <a:endParaRPr lang="hu-HU" sz="2800" b="1" dirty="0" smtClean="0">
              <a:solidFill>
                <a:srgbClr val="333399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38126" y="2829900"/>
            <a:ext cx="39147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err="1" smtClean="0">
                <a:solidFill>
                  <a:srgbClr val="333399"/>
                </a:solidFill>
              </a:rPr>
              <a:t>Precise</a:t>
            </a:r>
            <a:r>
              <a:rPr lang="hu-HU" sz="2400" b="1" dirty="0" smtClean="0">
                <a:solidFill>
                  <a:srgbClr val="333399"/>
                </a:solidFill>
              </a:rPr>
              <a:t> QRS </a:t>
            </a:r>
            <a:r>
              <a:rPr lang="hu-HU" sz="2400" b="1" dirty="0" err="1" smtClean="0">
                <a:solidFill>
                  <a:srgbClr val="333399"/>
                </a:solidFill>
              </a:rPr>
              <a:t>detection</a:t>
            </a:r>
            <a:endParaRPr lang="hu-HU" sz="2400" b="1" dirty="0" smtClean="0">
              <a:solidFill>
                <a:srgbClr val="333399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38124" y="3574836"/>
            <a:ext cx="4152902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720000" algn="l"/>
              </a:tabLst>
            </a:pPr>
            <a:r>
              <a:rPr lang="hu-HU" sz="2400" b="1" dirty="0" smtClean="0">
                <a:solidFill>
                  <a:srgbClr val="333399"/>
                </a:solidFill>
              </a:rPr>
              <a:t>QRS </a:t>
            </a:r>
            <a:r>
              <a:rPr lang="hu-HU" sz="2400" b="1" dirty="0" err="1" smtClean="0">
                <a:solidFill>
                  <a:srgbClr val="333399"/>
                </a:solidFill>
              </a:rPr>
              <a:t>template</a:t>
            </a:r>
            <a:r>
              <a:rPr lang="hu-HU" sz="2400" b="1" dirty="0" smtClean="0">
                <a:solidFill>
                  <a:srgbClr val="333399"/>
                </a:solidFill>
              </a:rPr>
              <a:t> </a:t>
            </a:r>
            <a:br>
              <a:rPr lang="hu-HU" sz="2400" b="1" dirty="0" smtClean="0">
                <a:solidFill>
                  <a:srgbClr val="333399"/>
                </a:solidFill>
              </a:rPr>
            </a:br>
            <a:r>
              <a:rPr lang="hu-HU" sz="2400" b="1" dirty="0" smtClean="0">
                <a:solidFill>
                  <a:srgbClr val="333399"/>
                </a:solidFill>
              </a:rPr>
              <a:t>   </a:t>
            </a:r>
            <a:r>
              <a:rPr lang="hu-HU" sz="2400" b="1" dirty="0" err="1" smtClean="0">
                <a:solidFill>
                  <a:srgbClr val="333399"/>
                </a:solidFill>
              </a:rPr>
              <a:t>classification</a:t>
            </a:r>
            <a:endParaRPr lang="hu-HU" sz="2400" b="1" dirty="0">
              <a:solidFill>
                <a:srgbClr val="333399"/>
              </a:solidFill>
            </a:endParaRPr>
          </a:p>
        </p:txBody>
      </p:sp>
      <p:pic>
        <p:nvPicPr>
          <p:cNvPr id="16" name="Picture 2" descr="W:\14-GRAFIKAI-munkák\01-TakacsKalman\03-Képek\03-Labtech_logo\labtech_logo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29687"/>
            <a:ext cx="1139730" cy="38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W:\14-GRAFIKAI-munkák\01-TakacsKalman\06-Animációk\05-Dia\FL-képek\ch selective qrs d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2582" y="2471806"/>
            <a:ext cx="4345200" cy="2323211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20" name="Lekerekített téglalap 19"/>
          <p:cNvSpPr/>
          <p:nvPr/>
        </p:nvSpPr>
        <p:spPr bwMode="auto">
          <a:xfrm>
            <a:off x="4381634" y="2972631"/>
            <a:ext cx="971547" cy="1492251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Lekerekített téglalap 20"/>
          <p:cNvSpPr/>
          <p:nvPr/>
        </p:nvSpPr>
        <p:spPr bwMode="auto">
          <a:xfrm>
            <a:off x="5467481" y="3556030"/>
            <a:ext cx="876300" cy="908852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Lekerekített téglalap 21"/>
          <p:cNvSpPr/>
          <p:nvPr/>
        </p:nvSpPr>
        <p:spPr bwMode="auto">
          <a:xfrm>
            <a:off x="7118481" y="2972632"/>
            <a:ext cx="1295400" cy="395022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Lekerekített téglalap 22"/>
          <p:cNvSpPr/>
          <p:nvPr/>
        </p:nvSpPr>
        <p:spPr bwMode="auto">
          <a:xfrm>
            <a:off x="7131182" y="4071556"/>
            <a:ext cx="1263650" cy="396000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7" name="Egyenes összekötő nyíllal 36"/>
          <p:cNvCxnSpPr>
            <a:stCxn id="20" idx="0"/>
          </p:cNvCxnSpPr>
          <p:nvPr/>
        </p:nvCxnSpPr>
        <p:spPr bwMode="auto">
          <a:xfrm rot="16200000" flipV="1">
            <a:off x="4771677" y="2876899"/>
            <a:ext cx="191331" cy="13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Egyenes összekötő nyíllal 39"/>
          <p:cNvCxnSpPr>
            <a:stCxn id="21" idx="0"/>
          </p:cNvCxnSpPr>
          <p:nvPr/>
        </p:nvCxnSpPr>
        <p:spPr bwMode="auto">
          <a:xfrm rot="5400000" flipH="1" flipV="1">
            <a:off x="5519255" y="3165684"/>
            <a:ext cx="776723" cy="39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8" name="Csoportba foglalás 47"/>
          <p:cNvGrpSpPr/>
          <p:nvPr/>
        </p:nvGrpSpPr>
        <p:grpSpPr>
          <a:xfrm>
            <a:off x="7799011" y="2786490"/>
            <a:ext cx="5401" cy="1285066"/>
            <a:chOff x="7589330" y="2588808"/>
            <a:chExt cx="5401" cy="1285066"/>
          </a:xfrm>
        </p:grpSpPr>
        <p:cxnSp>
          <p:nvCxnSpPr>
            <p:cNvPr id="42" name="Egyenes összekötő 41"/>
            <p:cNvCxnSpPr>
              <a:stCxn id="23" idx="0"/>
              <a:endCxn id="22" idx="2"/>
            </p:cNvCxnSpPr>
            <p:nvPr/>
          </p:nvCxnSpPr>
          <p:spPr bwMode="auto">
            <a:xfrm rot="5400000" flipH="1" flipV="1">
              <a:off x="7238966" y="3520336"/>
              <a:ext cx="703902" cy="317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Egyenes összekötő nyíllal 44"/>
            <p:cNvCxnSpPr/>
            <p:nvPr/>
          </p:nvCxnSpPr>
          <p:spPr bwMode="auto">
            <a:xfrm rot="16200000" flipV="1">
              <a:off x="7496483" y="2683884"/>
              <a:ext cx="193324" cy="317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2" name="Csoportba foglalás 51"/>
          <p:cNvGrpSpPr/>
          <p:nvPr/>
        </p:nvGrpSpPr>
        <p:grpSpPr>
          <a:xfrm>
            <a:off x="6470781" y="2779313"/>
            <a:ext cx="552450" cy="1685570"/>
            <a:chOff x="6261100" y="2581631"/>
            <a:chExt cx="552450" cy="1685570"/>
          </a:xfrm>
        </p:grpSpPr>
        <p:sp>
          <p:nvSpPr>
            <p:cNvPr id="49" name="Lekerekített téglalap 48"/>
            <p:cNvSpPr/>
            <p:nvPr/>
          </p:nvSpPr>
          <p:spPr bwMode="auto">
            <a:xfrm>
              <a:off x="6261100" y="3707191"/>
              <a:ext cx="552450" cy="560010"/>
            </a:xfrm>
            <a:prstGeom prst="round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1" name="Egyenes összekötő nyíllal 50"/>
            <p:cNvCxnSpPr>
              <a:stCxn id="49" idx="0"/>
            </p:cNvCxnSpPr>
            <p:nvPr/>
          </p:nvCxnSpPr>
          <p:spPr bwMode="auto">
            <a:xfrm rot="16200000" flipV="1">
              <a:off x="5973357" y="3143223"/>
              <a:ext cx="1125560" cy="237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6" name="Csoportba foglalás 55"/>
          <p:cNvGrpSpPr/>
          <p:nvPr/>
        </p:nvGrpSpPr>
        <p:grpSpPr>
          <a:xfrm>
            <a:off x="5353181" y="2788056"/>
            <a:ext cx="1714499" cy="579601"/>
            <a:chOff x="5143500" y="2590374"/>
            <a:chExt cx="1714499" cy="579601"/>
          </a:xfrm>
        </p:grpSpPr>
        <p:grpSp>
          <p:nvGrpSpPr>
            <p:cNvPr id="24" name="Csoportba foglalás 23"/>
            <p:cNvGrpSpPr/>
            <p:nvPr/>
          </p:nvGrpSpPr>
          <p:grpSpPr>
            <a:xfrm>
              <a:off x="5143500" y="2590374"/>
              <a:ext cx="1714499" cy="579601"/>
              <a:chOff x="5143500" y="2503487"/>
              <a:chExt cx="1714499" cy="755277"/>
            </a:xfrm>
          </p:grpSpPr>
          <p:sp>
            <p:nvSpPr>
              <p:cNvPr id="17" name="Lekerekített téglalap 16"/>
              <p:cNvSpPr/>
              <p:nvPr/>
            </p:nvSpPr>
            <p:spPr bwMode="auto">
              <a:xfrm>
                <a:off x="5143500" y="2503487"/>
                <a:ext cx="1714499" cy="755277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9" name="Egyenes összekötő 18"/>
              <p:cNvCxnSpPr/>
              <p:nvPr/>
            </p:nvCxnSpPr>
            <p:spPr bwMode="auto">
              <a:xfrm>
                <a:off x="5172075" y="2539711"/>
                <a:ext cx="1657349" cy="68508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4" name="Egyenes összekötő 53"/>
            <p:cNvCxnSpPr/>
            <p:nvPr/>
          </p:nvCxnSpPr>
          <p:spPr bwMode="auto">
            <a:xfrm flipV="1">
              <a:off x="5172075" y="2618172"/>
              <a:ext cx="1657349" cy="52573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" name="Csoportba foglalás 58"/>
          <p:cNvGrpSpPr/>
          <p:nvPr/>
        </p:nvGrpSpPr>
        <p:grpSpPr>
          <a:xfrm>
            <a:off x="6324730" y="3429031"/>
            <a:ext cx="2162176" cy="577662"/>
            <a:chOff x="6172199" y="3231349"/>
            <a:chExt cx="2162176" cy="577662"/>
          </a:xfrm>
        </p:grpSpPr>
        <p:grpSp>
          <p:nvGrpSpPr>
            <p:cNvPr id="25" name="Csoportba foglalás 24"/>
            <p:cNvGrpSpPr/>
            <p:nvPr/>
          </p:nvGrpSpPr>
          <p:grpSpPr>
            <a:xfrm>
              <a:off x="6172199" y="3231349"/>
              <a:ext cx="2162176" cy="577662"/>
              <a:chOff x="5143500" y="2599896"/>
              <a:chExt cx="1714499" cy="755277"/>
            </a:xfrm>
          </p:grpSpPr>
          <p:sp>
            <p:nvSpPr>
              <p:cNvPr id="26" name="Lekerekített téglalap 25"/>
              <p:cNvSpPr/>
              <p:nvPr/>
            </p:nvSpPr>
            <p:spPr bwMode="auto">
              <a:xfrm>
                <a:off x="5143500" y="2599896"/>
                <a:ext cx="1714499" cy="755277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7" name="Egyenes összekötő 26"/>
              <p:cNvCxnSpPr/>
              <p:nvPr/>
            </p:nvCxnSpPr>
            <p:spPr bwMode="auto">
              <a:xfrm>
                <a:off x="5172075" y="2651037"/>
                <a:ext cx="1657349" cy="68508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8" name="Egyenes összekötő 57"/>
            <p:cNvCxnSpPr/>
            <p:nvPr/>
          </p:nvCxnSpPr>
          <p:spPr bwMode="auto">
            <a:xfrm flipV="1">
              <a:off x="6200774" y="3270463"/>
              <a:ext cx="2097564" cy="52397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" name="Csoportba foglalás 34"/>
          <p:cNvGrpSpPr/>
          <p:nvPr/>
        </p:nvGrpSpPr>
        <p:grpSpPr>
          <a:xfrm>
            <a:off x="4338460" y="2231573"/>
            <a:ext cx="4374000" cy="2558681"/>
            <a:chOff x="4159081" y="1885950"/>
            <a:chExt cx="4374000" cy="2558681"/>
          </a:xfrm>
        </p:grpSpPr>
        <p:sp>
          <p:nvSpPr>
            <p:cNvPr id="36" name="Téglalap 35"/>
            <p:cNvSpPr/>
            <p:nvPr/>
          </p:nvSpPr>
          <p:spPr bwMode="auto">
            <a:xfrm>
              <a:off x="4168606" y="2113832"/>
              <a:ext cx="4356625" cy="2330799"/>
            </a:xfrm>
            <a:prstGeom prst="rect">
              <a:avLst/>
            </a:prstGeom>
            <a:noFill/>
            <a:ln w="190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Egy oldalon két sarkán kerekített téglalap 37"/>
            <p:cNvSpPr/>
            <p:nvPr/>
          </p:nvSpPr>
          <p:spPr bwMode="auto">
            <a:xfrm>
              <a:off x="4159081" y="1885950"/>
              <a:ext cx="4374000" cy="227882"/>
            </a:xfrm>
            <a:prstGeom prst="round2Same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" name="Szövegdoboz 14"/>
          <p:cNvSpPr txBox="1"/>
          <p:nvPr/>
        </p:nvSpPr>
        <p:spPr>
          <a:xfrm>
            <a:off x="4653470" y="2177247"/>
            <a:ext cx="3757229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tabLst>
                <a:tab pos="720000" algn="l"/>
              </a:tabLst>
            </a:pPr>
            <a:r>
              <a:rPr lang="hu-HU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Channel-selective</a:t>
            </a:r>
            <a:r>
              <a:rPr lang="hu-H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QRS </a:t>
            </a:r>
            <a:r>
              <a:rPr lang="hu-HU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detection</a:t>
            </a:r>
            <a:endParaRPr lang="hu-HU" sz="16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4925358" y="2177247"/>
            <a:ext cx="3151983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tabLst>
                <a:tab pos="720000" algn="l"/>
              </a:tabLst>
            </a:pPr>
            <a:r>
              <a:rPr lang="hu-HU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Automatic</a:t>
            </a:r>
            <a:r>
              <a:rPr lang="hu-H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hu-HU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noise</a:t>
            </a:r>
            <a:r>
              <a:rPr lang="hu-H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hu-HU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detection</a:t>
            </a:r>
            <a:endParaRPr lang="hu-HU" sz="16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2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2" grpId="2"/>
      <p:bldP spid="12" grpId="3"/>
      <p:bldP spid="13" grpId="0"/>
      <p:bldP spid="13" grpId="1"/>
      <p:bldP spid="13" grpId="2"/>
      <p:bldP spid="20" grpId="0" animBg="1"/>
      <p:bldP spid="21" grpId="0" animBg="1"/>
      <p:bldP spid="22" grpId="0" animBg="1"/>
      <p:bldP spid="23" grpId="0" animBg="1"/>
      <p:bldP spid="15" grpId="0"/>
      <p:bldP spid="14" grpId="0"/>
      <p:bldP spid="14" grpId="1"/>
      <p:bldP spid="14" grpId="2"/>
    </p:bldLst>
  </p:timing>
</p:sld>
</file>

<file path=ppt/theme/theme1.xml><?xml version="1.0" encoding="utf-8"?>
<a:theme xmlns:a="http://schemas.openxmlformats.org/drawingml/2006/main" name="TS010286212">
  <a:themeElements>
    <a:clrScheme name="">
      <a:dk1>
        <a:srgbClr val="000066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56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P_SNATU_TXT_New_Lif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P_SNATU_TXT_New_Lif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NATU_TXT_New_Life 13">
        <a:dk1>
          <a:srgbClr val="000000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14">
        <a:dk1>
          <a:srgbClr val="0000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NATU_TXT_New_Life 16">
        <a:dk1>
          <a:srgbClr val="FFFFFF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OOFile" ma:contentTypeID="0x0101006025706CF4CD034688BEBAE97A2E701D020200C3831ACA17D8814887A164412888521E" ma:contentTypeVersion="7" ma:contentTypeDescription="Create a new document." ma:contentTypeScope="" ma:versionID="ed1fea5d08807278759d338940aa9e8f">
  <xsd:schema xmlns:xsd="http://www.w3.org/2001/XMLSchema" xmlns:xs="http://www.w3.org/2001/XMLSchema" xmlns:p="http://schemas.microsoft.com/office/2006/metadata/properties" xmlns:ns2="145c5697-5eb5-440b-b2f1-a8273fb59250" targetNamespace="http://schemas.microsoft.com/office/2006/metadata/properties" ma:root="true" ma:fieldsID="174e4b03d57b3d621fa064bbab783e99" ns2:_="">
    <xsd:import namespace="145c5697-5eb5-440b-b2f1-a8273fb59250"/>
    <xsd:element name="properties">
      <xsd:complexType>
        <xsd:sequence>
          <xsd:element name="documentManagement">
            <xsd:complexType>
              <xsd:all>
                <xsd:element ref="ns2:AssetId" minOccurs="0"/>
                <xsd:element ref="ns2:AuthoringAssetId" minOccurs="0"/>
                <xsd:element ref="ns2:AssetType" minOccurs="0"/>
                <xsd:element ref="ns2:Markets" minOccurs="0"/>
                <xsd:element ref="ns2:NumericAssetId" minOccurs="0"/>
                <xsd:element ref="ns2:AppV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c5697-5eb5-440b-b2f1-a8273fb59250" elementFormDefault="qualified">
    <xsd:import namespace="http://schemas.microsoft.com/office/2006/documentManagement/types"/>
    <xsd:import namespace="http://schemas.microsoft.com/office/infopath/2007/PartnerControls"/>
    <xsd:element name="AssetId" ma:index="8" nillable="true" ma:displayName="AssetId" ma:indexed="true" ma:internalName="AssetId" ma:readOnly="false">
      <xsd:simpleType>
        <xsd:restriction base="dms:Text"/>
      </xsd:simpleType>
    </xsd:element>
    <xsd:element name="AuthoringAssetId" ma:index="9" nillable="true" ma:displayName="AuthoringAssetId" ma:indexed="true" ma:internalName="AuthoringAssetId" ma:readOnly="false">
      <xsd:simpleType>
        <xsd:restriction base="dms:Text"/>
      </xsd:simpleType>
    </xsd:element>
    <xsd:element name="AssetType" ma:index="10" nillable="true" ma:displayName="AssetType" ma:internalName="AssetType" ma:readOnly="false">
      <xsd:simpleType>
        <xsd:restriction base="dms:Text"/>
      </xsd:simpleType>
    </xsd:element>
    <xsd:element name="Markets" ma:index="11" nillable="true" ma:displayName="Markets" ma:internalName="Markets" ma:readOnly="false">
      <xsd:simpleType>
        <xsd:restriction base="dms:Text"/>
      </xsd:simpleType>
    </xsd:element>
    <xsd:element name="NumericAssetId" ma:index="12" nillable="true" ma:displayName="NumericAssetId" ma:indexed="true" ma:internalName="NumericAssetId" ma:readOnly="false">
      <xsd:simpleType>
        <xsd:restriction base="dms:Unknown"/>
      </xsd:simpleType>
    </xsd:element>
    <xsd:element name="AppVer" ma:index="13" nillable="true" ma:displayName="AppVer" ma:internalName="AppVer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>
  <documentManagement>
    <NumericAssetId xmlns="145c5697-5eb5-440b-b2f1-a8273fb59250" xsi:nil="true"/>
    <AssetType xmlns="145c5697-5eb5-440b-b2f1-a8273fb59250">TP</AssetType>
    <Markets xmlns="145c5697-5eb5-440b-b2f1-a8273fb59250" xsi:nil="true"/>
    <AppVer xmlns="145c5697-5eb5-440b-b2f1-a8273fb59250" xsi:nil="true"/>
    <AuthoringAssetId xmlns="145c5697-5eb5-440b-b2f1-a8273fb59250">TP010286212</AuthoringAssetId>
    <AssetId xmlns="145c5697-5eb5-440b-b2f1-a8273fb59250">TS010286212</AssetId>
  </documentManagement>
</p:properties>
</file>

<file path=customXml/itemProps1.xml><?xml version="1.0" encoding="utf-8"?>
<ds:datastoreItem xmlns:ds="http://schemas.openxmlformats.org/officeDocument/2006/customXml" ds:itemID="{C58F13F0-D61A-4B88-9904-CD4305CAD2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1534A5-A9BE-4346-9214-51B98BC17B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5c5697-5eb5-440b-b2f1-a8273fb592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ABAC6B9E-8FC8-4D3F-879E-6C074A981216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A87E5CE5-604F-4304-8D45-FA0FD67674E1}">
  <ds:schemaRefs>
    <ds:schemaRef ds:uri="145c5697-5eb5-440b-b2f1-a8273fb59250"/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TS010286212</Template>
  <TotalTime>2096</TotalTime>
  <Words>730</Words>
  <Application>Microsoft Office PowerPoint</Application>
  <PresentationFormat>Diavetítés a képernyőre (16:10 oldalarány)</PresentationFormat>
  <Paragraphs>195</Paragraphs>
  <Slides>23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4" baseType="lpstr">
      <vt:lpstr>TS010286212</vt:lpstr>
      <vt:lpstr>Labtech Ltd.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Labtech Ltd</dc:title>
  <dc:creator>tkalman</dc:creator>
  <cp:lastModifiedBy>tkalman</cp:lastModifiedBy>
  <cp:revision>379</cp:revision>
  <dcterms:created xsi:type="dcterms:W3CDTF">2011-11-04T07:21:35Z</dcterms:created>
  <dcterms:modified xsi:type="dcterms:W3CDTF">2011-11-11T15:01:37Z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arkets">
    <vt:lpwstr/>
  </property>
  <property fmtid="{D5CDD505-2E9C-101B-9397-08002B2CF9AE}" pid="3" name="TPInstallLocation">
    <vt:lpwstr>{My Templates}</vt:lpwstr>
  </property>
  <property fmtid="{D5CDD505-2E9C-101B-9397-08002B2CF9AE}" pid="4" name="PrimaryImageGen">
    <vt:lpwstr>true</vt:lpwstr>
  </property>
  <property fmtid="{D5CDD505-2E9C-101B-9397-08002B2CF9AE}" pid="5" name="AssetType">
    <vt:lpwstr>TP</vt:lpwstr>
  </property>
  <property fmtid="{D5CDD505-2E9C-101B-9397-08002B2CF9AE}" pid="6" name="BugNumber">
    <vt:lpwstr>191</vt:lpwstr>
  </property>
  <property fmtid="{D5CDD505-2E9C-101B-9397-08002B2CF9AE}" pid="7" name="TPCommandLine">
    <vt:lpwstr>{PP} /n {FilePath}</vt:lpwstr>
  </property>
  <property fmtid="{D5CDD505-2E9C-101B-9397-08002B2CF9AE}" pid="8" name="TemplateStatus">
    <vt:lpwstr>Complete</vt:lpwstr>
  </property>
  <property fmtid="{D5CDD505-2E9C-101B-9397-08002B2CF9AE}" pid="9" name="TPAppVersion">
    <vt:lpwstr>11</vt:lpwstr>
  </property>
  <property fmtid="{D5CDD505-2E9C-101B-9397-08002B2CF9AE}" pid="10" name="ContentTypeId">
    <vt:lpwstr>0x0101006025706CF4CD034688BEBAE97A2E701D020200C3831ACA17D8814887A164412888521E</vt:lpwstr>
  </property>
  <property fmtid="{D5CDD505-2E9C-101B-9397-08002B2CF9AE}" pid="11" name="IsDeleted">
    <vt:lpwstr>false</vt:lpwstr>
  </property>
  <property fmtid="{D5CDD505-2E9C-101B-9397-08002B2CF9AE}" pid="12" name="Milestone">
    <vt:lpwstr>Continuous</vt:lpwstr>
  </property>
  <property fmtid="{D5CDD505-2E9C-101B-9397-08002B2CF9AE}" pid="13" name="APAuthor">
    <vt:lpwstr>191</vt:lpwstr>
  </property>
  <property fmtid="{D5CDD505-2E9C-101B-9397-08002B2CF9AE}" pid="14" name="TrustLevel">
    <vt:lpwstr>Microsoft Managed Content</vt:lpwstr>
  </property>
  <property fmtid="{D5CDD505-2E9C-101B-9397-08002B2CF9AE}" pid="15" name="IsSearchable">
    <vt:lpwstr>false</vt:lpwstr>
  </property>
  <property fmtid="{D5CDD505-2E9C-101B-9397-08002B2CF9AE}" pid="16" name="NumericId">
    <vt:lpwstr>-1</vt:lpwstr>
  </property>
  <property fmtid="{D5CDD505-2E9C-101B-9397-08002B2CF9AE}" pid="17" name="PublishTargets">
    <vt:lpwstr>OfficeOnline</vt:lpwstr>
  </property>
  <property fmtid="{D5CDD505-2E9C-101B-9397-08002B2CF9AE}" pid="18" name="TPFriendlyName">
    <vt:lpwstr>{My Templates}</vt:lpwstr>
  </property>
  <property fmtid="{D5CDD505-2E9C-101B-9397-08002B2CF9AE}" pid="19" name="AssetId">
    <vt:lpwstr>TS010286212</vt:lpwstr>
  </property>
  <property fmtid="{D5CDD505-2E9C-101B-9397-08002B2CF9AE}" pid="20" name="TPLaunchHelpLinkType">
    <vt:lpwstr>Template</vt:lpwstr>
  </property>
  <property fmtid="{D5CDD505-2E9C-101B-9397-08002B2CF9AE}" pid="21" name="OpenTemplate">
    <vt:lpwstr>true</vt:lpwstr>
  </property>
  <property fmtid="{D5CDD505-2E9C-101B-9397-08002B2CF9AE}" pid="22" name="SourceTitle">
    <vt:lpwstr>Medical stethoscope design template</vt:lpwstr>
  </property>
  <property fmtid="{D5CDD505-2E9C-101B-9397-08002B2CF9AE}" pid="23" name="TPLaunchHelpLink">
    <vt:lpwstr/>
  </property>
  <property fmtid="{D5CDD505-2E9C-101B-9397-08002B2CF9AE}" pid="24" name="APEditor">
    <vt:lpwstr>92</vt:lpwstr>
  </property>
  <property fmtid="{D5CDD505-2E9C-101B-9397-08002B2CF9AE}" pid="25" name="TPApplication">
    <vt:lpwstr>PowerPoint</vt:lpwstr>
  </property>
  <property fmtid="{D5CDD505-2E9C-101B-9397-08002B2CF9AE}" pid="26" name="Provider">
    <vt:lpwstr>EY010241418</vt:lpwstr>
  </property>
  <property fmtid="{D5CDD505-2E9C-101B-9397-08002B2CF9AE}" pid="27" name="UACurrentWords">
    <vt:lpwstr>0</vt:lpwstr>
  </property>
  <property fmtid="{D5CDD505-2E9C-101B-9397-08002B2CF9AE}" pid="28" name="Applications">
    <vt:lpwstr>64;#PowerPoint 2003;#79;#Template 12;#65;#Microsoft Office PowerPoint 2007</vt:lpwstr>
  </property>
  <property fmtid="{D5CDD505-2E9C-101B-9397-08002B2CF9AE}" pid="29" name="UALocRecommendation">
    <vt:lpwstr>Never Localize</vt:lpwstr>
  </property>
  <property fmtid="{D5CDD505-2E9C-101B-9397-08002B2CF9AE}" pid="30" name="Title">
    <vt:lpwstr>Medical stethoscope design template</vt:lpwstr>
  </property>
  <property fmtid="{D5CDD505-2E9C-101B-9397-08002B2CF9AE}" pid="31" name="PublishStatusLookup">
    <vt:lpwstr>261379</vt:lpwstr>
  </property>
  <property fmtid="{D5CDD505-2E9C-101B-9397-08002B2CF9AE}" pid="32" name="APTrustLevel">
    <vt:lpwstr>1.00000000000000</vt:lpwstr>
  </property>
  <property fmtid="{D5CDD505-2E9C-101B-9397-08002B2CF9AE}" pid="33" name="TPClientViewer">
    <vt:lpwstr>Microsoft Office PowerPoint</vt:lpwstr>
  </property>
  <property fmtid="{D5CDD505-2E9C-101B-9397-08002B2CF9AE}" pid="34" name="TPComponent">
    <vt:lpwstr>PPTFiles</vt:lpwstr>
  </property>
  <property fmtid="{D5CDD505-2E9C-101B-9397-08002B2CF9AE}" pid="35" name="TPNamespace">
    <vt:lpwstr>POWERPNT</vt:lpwstr>
  </property>
  <property fmtid="{D5CDD505-2E9C-101B-9397-08002B2CF9AE}" pid="36" name="Content Type">
    <vt:lpwstr>OOFile</vt:lpwstr>
  </property>
  <property fmtid="{D5CDD505-2E9C-101B-9397-08002B2CF9AE}" pid="37" name="AuthoringAssetId">
    <vt:lpwstr>TP010286212</vt:lpwstr>
  </property>
  <property fmtid="{D5CDD505-2E9C-101B-9397-08002B2CF9AE}" pid="38" name="NumericAssetId">
    <vt:lpwstr/>
  </property>
  <property fmtid="{D5CDD505-2E9C-101B-9397-08002B2CF9AE}" pid="39" name="AppVer">
    <vt:lpwstr/>
  </property>
</Properties>
</file>